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306" r:id="rId2"/>
    <p:sldId id="311" r:id="rId3"/>
    <p:sldId id="276" r:id="rId4"/>
    <p:sldId id="305" r:id="rId5"/>
    <p:sldId id="299" r:id="rId6"/>
    <p:sldId id="312" r:id="rId7"/>
    <p:sldId id="329" r:id="rId8"/>
    <p:sldId id="313" r:id="rId9"/>
    <p:sldId id="314" r:id="rId10"/>
    <p:sldId id="326" r:id="rId11"/>
    <p:sldId id="327" r:id="rId12"/>
    <p:sldId id="301" r:id="rId13"/>
    <p:sldId id="331" r:id="rId14"/>
    <p:sldId id="315" r:id="rId15"/>
    <p:sldId id="330" r:id="rId16"/>
    <p:sldId id="284" r:id="rId17"/>
    <p:sldId id="300" r:id="rId18"/>
    <p:sldId id="316" r:id="rId19"/>
    <p:sldId id="317" r:id="rId20"/>
    <p:sldId id="318" r:id="rId21"/>
    <p:sldId id="320" r:id="rId22"/>
    <p:sldId id="319" r:id="rId23"/>
    <p:sldId id="321" r:id="rId24"/>
    <p:sldId id="322" r:id="rId25"/>
    <p:sldId id="323" r:id="rId26"/>
    <p:sldId id="324" r:id="rId27"/>
    <p:sldId id="325" r:id="rId28"/>
    <p:sldId id="302" r:id="rId29"/>
    <p:sldId id="332" r:id="rId30"/>
    <p:sldId id="339" r:id="rId31"/>
    <p:sldId id="303" r:id="rId32"/>
    <p:sldId id="333" r:id="rId33"/>
    <p:sldId id="334" r:id="rId34"/>
    <p:sldId id="335" r:id="rId35"/>
    <p:sldId id="280" r:id="rId36"/>
    <p:sldId id="340" r:id="rId37"/>
    <p:sldId id="341" r:id="rId38"/>
    <p:sldId id="336" r:id="rId39"/>
    <p:sldId id="338" r:id="rId40"/>
    <p:sldId id="337" r:id="rId41"/>
    <p:sldId id="304" r:id="rId42"/>
    <p:sldId id="308"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ECB1624-C110-4B34-9453-4DCEB516ACCB}" type="datetimeFigureOut">
              <a:rPr lang="en-US" smtClean="0"/>
              <a:pPr/>
              <a:t>2/8/2017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D753D8-5D4D-420D-90DA-71338CD4669B}" type="slidenum">
              <a:rPr lang="en-US" smtClean="0"/>
              <a:pPr/>
              <a:t>‹#›</a:t>
            </a:fld>
            <a:endParaRPr lang="en-US"/>
          </a:p>
        </p:txBody>
      </p:sp>
    </p:spTree>
    <p:extLst>
      <p:ext uri="{BB962C8B-B14F-4D97-AF65-F5344CB8AC3E}">
        <p14:creationId xmlns:p14="http://schemas.microsoft.com/office/powerpoint/2010/main" val="27406346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ED753D8-5D4D-420D-90DA-71338CD4669B}" type="slidenum">
              <a:rPr lang="en-US" smtClean="0"/>
              <a:pPr/>
              <a:t>1</a:t>
            </a:fld>
            <a:endParaRPr lang="en-US"/>
          </a:p>
        </p:txBody>
      </p:sp>
    </p:spTree>
    <p:extLst>
      <p:ext uri="{BB962C8B-B14F-4D97-AF65-F5344CB8AC3E}">
        <p14:creationId xmlns:p14="http://schemas.microsoft.com/office/powerpoint/2010/main" val="37213099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ED753D8-5D4D-420D-90DA-71338CD4669B}" type="slidenum">
              <a:rPr lang="en-US" smtClean="0"/>
              <a:pPr/>
              <a:t>2</a:t>
            </a:fld>
            <a:endParaRPr lang="en-US"/>
          </a:p>
        </p:txBody>
      </p:sp>
    </p:spTree>
    <p:extLst>
      <p:ext uri="{BB962C8B-B14F-4D97-AF65-F5344CB8AC3E}">
        <p14:creationId xmlns:p14="http://schemas.microsoft.com/office/powerpoint/2010/main" val="9735401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ED753D8-5D4D-420D-90DA-71338CD4669B}" type="slidenum">
              <a:rPr lang="en-US" smtClean="0"/>
              <a:pPr/>
              <a:t>42</a:t>
            </a:fld>
            <a:endParaRPr lang="en-US"/>
          </a:p>
        </p:txBody>
      </p:sp>
    </p:spTree>
    <p:extLst>
      <p:ext uri="{BB962C8B-B14F-4D97-AF65-F5344CB8AC3E}">
        <p14:creationId xmlns:p14="http://schemas.microsoft.com/office/powerpoint/2010/main" val="23004029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vmlDrawing" Target="../drawings/vmlDrawing2.vml"/><Relationship Id="rId5" Type="http://schemas.openxmlformats.org/officeDocument/2006/relationships/image" Target="../media/image3.wmf"/><Relationship Id="rId4"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main-background-jack.png"/>
          <p:cNvPicPr>
            <a:picLocks noChangeAspect="1"/>
          </p:cNvPicPr>
          <p:nvPr userDrawn="1"/>
        </p:nvPicPr>
        <p:blipFill>
          <a:blip r:embed="rId3" cstate="print"/>
          <a:stretch>
            <a:fillRect/>
          </a:stretch>
        </p:blipFill>
        <p:spPr>
          <a:xfrm>
            <a:off x="0" y="0"/>
            <a:ext cx="9144000" cy="6858000"/>
          </a:xfrm>
          <a:prstGeom prst="rect">
            <a:avLst/>
          </a:prstGeom>
        </p:spPr>
      </p:pic>
      <p:sp>
        <p:nvSpPr>
          <p:cNvPr id="2" name="Title 1"/>
          <p:cNvSpPr>
            <a:spLocks noGrp="1"/>
          </p:cNvSpPr>
          <p:nvPr>
            <p:ph type="ctrTitle"/>
          </p:nvPr>
        </p:nvSpPr>
        <p:spPr>
          <a:xfrm>
            <a:off x="685800" y="3482975"/>
            <a:ext cx="7772400" cy="1470025"/>
          </a:xfrm>
        </p:spPr>
        <p:txBody>
          <a:bodyPr/>
          <a:lstStyle/>
          <a:p>
            <a:r>
              <a:rPr lang="en-US"/>
              <a:t>Click to edit Master title style</a:t>
            </a:r>
            <a:endParaRPr lang="en-US" dirty="0"/>
          </a:p>
        </p:txBody>
      </p:sp>
      <p:sp>
        <p:nvSpPr>
          <p:cNvPr id="3" name="Subtitle 2"/>
          <p:cNvSpPr>
            <a:spLocks noGrp="1"/>
          </p:cNvSpPr>
          <p:nvPr>
            <p:ph type="subTitle" idx="1"/>
          </p:nvPr>
        </p:nvSpPr>
        <p:spPr>
          <a:xfrm>
            <a:off x="1371600" y="5105400"/>
            <a:ext cx="6400800" cy="685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graphicFrame>
        <p:nvGraphicFramePr>
          <p:cNvPr id="4" name="Object 3"/>
          <p:cNvGraphicFramePr>
            <a:graphicFrameLocks noChangeAspect="1"/>
          </p:cNvGraphicFramePr>
          <p:nvPr userDrawn="1">
            <p:extLst>
              <p:ext uri="{D42A27DB-BD31-4B8C-83A1-F6EECF244321}">
                <p14:modId xmlns:p14="http://schemas.microsoft.com/office/powerpoint/2010/main" val="739328318"/>
              </p:ext>
            </p:extLst>
          </p:nvPr>
        </p:nvGraphicFramePr>
        <p:xfrm>
          <a:off x="0" y="0"/>
          <a:ext cx="9144000" cy="6858000"/>
        </p:xfrm>
        <a:graphic>
          <a:graphicData uri="http://schemas.openxmlformats.org/presentationml/2006/ole">
            <mc:AlternateContent xmlns:mc="http://schemas.openxmlformats.org/markup-compatibility/2006">
              <mc:Choice xmlns:v="urn:schemas-microsoft-com:vml" Requires="v">
                <p:oleObj spid="_x0000_s2129" name="Image" r:id="rId4" imgW="12190320" imgH="9142560" progId="Photoshop.Image.11">
                  <p:embed/>
                </p:oleObj>
              </mc:Choice>
              <mc:Fallback>
                <p:oleObj name="Image" r:id="rId4" imgW="12190320" imgH="9142560" progId="Photoshop.Image.11">
                  <p:embed/>
                  <p:pic>
                    <p:nvPicPr>
                      <p:cNvPr id="0" name=""/>
                      <p:cNvPicPr/>
                      <p:nvPr/>
                    </p:nvPicPr>
                    <p:blipFill>
                      <a:blip r:embed="rId5"/>
                      <a:stretch>
                        <a:fillRect/>
                      </a:stretch>
                    </p:blipFill>
                    <p:spPr>
                      <a:xfrm>
                        <a:off x="0" y="0"/>
                        <a:ext cx="9144000" cy="6858000"/>
                      </a:xfrm>
                      <a:prstGeom prst="rect">
                        <a:avLst/>
                      </a:prstGeom>
                    </p:spPr>
                  </p:pic>
                </p:oleObj>
              </mc:Fallback>
            </mc:AlternateContent>
          </a:graphicData>
        </a:graphic>
      </p:graphicFrame>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60438"/>
            <a:ext cx="2057400" cy="53641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914400"/>
            <a:ext cx="60198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072062"/>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914400"/>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6721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1.w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main-background-jack.png"/>
          <p:cNvPicPr>
            <a:picLocks noChangeAspect="1"/>
          </p:cNvPicPr>
          <p:nvPr/>
        </p:nvPicPr>
        <p:blipFill>
          <a:blip r:embed="rId14"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914400"/>
            <a:ext cx="8229600" cy="9144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8288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aphicFrame>
        <p:nvGraphicFramePr>
          <p:cNvPr id="5" name="Object 4"/>
          <p:cNvGraphicFramePr>
            <a:graphicFrameLocks noChangeAspect="1"/>
          </p:cNvGraphicFramePr>
          <p:nvPr userDrawn="1">
            <p:extLst>
              <p:ext uri="{D42A27DB-BD31-4B8C-83A1-F6EECF244321}">
                <p14:modId xmlns:p14="http://schemas.microsoft.com/office/powerpoint/2010/main" val="3750192867"/>
              </p:ext>
            </p:extLst>
          </p:nvPr>
        </p:nvGraphicFramePr>
        <p:xfrm>
          <a:off x="0" y="0"/>
          <a:ext cx="9144000" cy="6858000"/>
        </p:xfrm>
        <a:graphic>
          <a:graphicData uri="http://schemas.openxmlformats.org/presentationml/2006/ole">
            <mc:AlternateContent xmlns:mc="http://schemas.openxmlformats.org/markup-compatibility/2006">
              <mc:Choice xmlns:v="urn:schemas-microsoft-com:vml" Requires="v">
                <p:oleObj spid="_x0000_s1105" name="Image" r:id="rId15" imgW="12190320" imgH="9142560" progId="Photoshop.Image.11">
                  <p:embed/>
                </p:oleObj>
              </mc:Choice>
              <mc:Fallback>
                <p:oleObj name="Image" r:id="rId15" imgW="12190320" imgH="9142560" progId="Photoshop.Image.11">
                  <p:embed/>
                  <p:pic>
                    <p:nvPicPr>
                      <p:cNvPr id="0" name=""/>
                      <p:cNvPicPr/>
                      <p:nvPr/>
                    </p:nvPicPr>
                    <p:blipFill>
                      <a:blip r:embed="rId16"/>
                      <a:stretch>
                        <a:fillRect/>
                      </a:stretch>
                    </p:blipFill>
                    <p:spPr>
                      <a:xfrm>
                        <a:off x="0" y="0"/>
                        <a:ext cx="9144000" cy="6858000"/>
                      </a:xfrm>
                      <a:prstGeom prst="rect">
                        <a:avLst/>
                      </a:prstGeom>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838200"/>
            <a:ext cx="7620000" cy="4289425"/>
          </a:xfrm>
        </p:spPr>
        <p:txBody>
          <a:bodyPr>
            <a:normAutofit fontScale="90000"/>
          </a:bodyPr>
          <a:lstStyle/>
          <a:p>
            <a:r>
              <a:rPr lang="en-US" sz="4000" dirty="0"/>
              <a:t/>
            </a:r>
            <a:br>
              <a:rPr lang="en-US" sz="4000" dirty="0"/>
            </a:br>
            <a:r>
              <a:rPr lang="en-US" sz="4000" dirty="0"/>
              <a:t/>
            </a:r>
            <a:br>
              <a:rPr lang="en-US" sz="4000" dirty="0"/>
            </a:br>
            <a:r>
              <a:rPr lang="en-US" sz="4000" dirty="0"/>
              <a:t>CONTRACT DATA MANAGEMENT </a:t>
            </a:r>
            <a:br>
              <a:rPr lang="en-US" sz="4000" dirty="0"/>
            </a:br>
            <a:r>
              <a:rPr lang="en-US" sz="4000" dirty="0"/>
              <a:t>&amp;</a:t>
            </a:r>
            <a:br>
              <a:rPr lang="en-US" sz="4000" dirty="0"/>
            </a:br>
            <a:r>
              <a:rPr lang="en-US" sz="4000" dirty="0"/>
              <a:t>FINANCIAL DATA REPORTS</a:t>
            </a:r>
            <a:br>
              <a:rPr lang="en-US" sz="4000" dirty="0"/>
            </a:br>
            <a:r>
              <a:rPr lang="en-US" sz="4000" dirty="0"/>
              <a:t>TO</a:t>
            </a:r>
            <a:br>
              <a:rPr lang="en-US" sz="4000" dirty="0"/>
            </a:br>
            <a:r>
              <a:rPr lang="en-US" sz="4000" dirty="0"/>
              <a:t>MANAGE YOUR BUSINESS ASSETS</a:t>
            </a:r>
            <a:br>
              <a:rPr lang="en-US" sz="4000" dirty="0"/>
            </a:br>
            <a:r>
              <a:rPr lang="en-US" sz="4000" dirty="0"/>
              <a:t>&amp;</a:t>
            </a:r>
            <a:br>
              <a:rPr lang="en-US" sz="4000" dirty="0"/>
            </a:br>
            <a:r>
              <a:rPr lang="en-US" sz="4000" dirty="0"/>
              <a:t>EVALUATE PORTFOLIO ASSETS</a:t>
            </a:r>
            <a:br>
              <a:rPr lang="en-US" sz="4000" dirty="0"/>
            </a:br>
            <a:endParaRPr lang="en-US" dirty="0"/>
          </a:p>
        </p:txBody>
      </p:sp>
    </p:spTree>
    <p:extLst>
      <p:ext uri="{BB962C8B-B14F-4D97-AF65-F5344CB8AC3E}">
        <p14:creationId xmlns:p14="http://schemas.microsoft.com/office/powerpoint/2010/main" val="35013744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History - Continued - 6</a:t>
            </a:r>
          </a:p>
        </p:txBody>
      </p:sp>
      <p:sp>
        <p:nvSpPr>
          <p:cNvPr id="3" name="Content Placeholder 2"/>
          <p:cNvSpPr>
            <a:spLocks noGrp="1"/>
          </p:cNvSpPr>
          <p:nvPr>
            <p:ph idx="1"/>
          </p:nvPr>
        </p:nvSpPr>
        <p:spPr/>
        <p:txBody>
          <a:bodyPr>
            <a:normAutofit/>
          </a:bodyPr>
          <a:lstStyle/>
          <a:p>
            <a:pPr>
              <a:buClr>
                <a:schemeClr val="accent2"/>
              </a:buClr>
            </a:pPr>
            <a:r>
              <a:rPr lang="en-US" sz="2400" noProof="1"/>
              <a:t>Thus, these types of issues/problems resulted in unintended costs &amp; lost opportunities to companies. </a:t>
            </a:r>
          </a:p>
          <a:p>
            <a:pPr>
              <a:buClr>
                <a:schemeClr val="accent2"/>
              </a:buClr>
            </a:pPr>
            <a:r>
              <a:rPr lang="en-US" sz="2400" noProof="1"/>
              <a:t>Over time, (i) the burden of contract management, (ii) the risks associated with paper recordation &amp; (iii) contracts being filed in cabinets, (iv) along with the costs incurred due to ineffective &amp; inefficient management, (v) as well as risks incurred through such contract data management, (vi) along with the ever expanding development of computer technology, led to the development of contract management software &amp; companies transitioning to electronic-digitized contract management systems.</a:t>
            </a:r>
          </a:p>
        </p:txBody>
      </p:sp>
    </p:spTree>
    <p:extLst>
      <p:ext uri="{BB962C8B-B14F-4D97-AF65-F5344CB8AC3E}">
        <p14:creationId xmlns:p14="http://schemas.microsoft.com/office/powerpoint/2010/main" val="36019253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History - Continued - 7</a:t>
            </a:r>
          </a:p>
        </p:txBody>
      </p:sp>
      <p:sp>
        <p:nvSpPr>
          <p:cNvPr id="3" name="Content Placeholder 2"/>
          <p:cNvSpPr>
            <a:spLocks noGrp="1"/>
          </p:cNvSpPr>
          <p:nvPr>
            <p:ph idx="1"/>
          </p:nvPr>
        </p:nvSpPr>
        <p:spPr/>
        <p:txBody>
          <a:bodyPr>
            <a:normAutofit/>
          </a:bodyPr>
          <a:lstStyle/>
          <a:p>
            <a:pPr>
              <a:buClr>
                <a:schemeClr val="accent2"/>
              </a:buClr>
            </a:pPr>
            <a:r>
              <a:rPr lang="en-US" sz="3600" noProof="1"/>
              <a:t>Before diving into current contract management software systems &amp; their benefits, I want to first discuss a typical ATM ISO’s spectrum of Contracts &amp; what Contract Data Points I recommend you should track &amp; manage.</a:t>
            </a:r>
          </a:p>
        </p:txBody>
      </p:sp>
    </p:spTree>
    <p:extLst>
      <p:ext uri="{BB962C8B-B14F-4D97-AF65-F5344CB8AC3E}">
        <p14:creationId xmlns:p14="http://schemas.microsoft.com/office/powerpoint/2010/main" val="29113501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ATM Industry </a:t>
            </a:r>
          </a:p>
        </p:txBody>
      </p:sp>
      <p:sp>
        <p:nvSpPr>
          <p:cNvPr id="3" name="Content Placeholder 2"/>
          <p:cNvSpPr>
            <a:spLocks noGrp="1"/>
          </p:cNvSpPr>
          <p:nvPr>
            <p:ph idx="1"/>
          </p:nvPr>
        </p:nvSpPr>
        <p:spPr>
          <a:xfrm>
            <a:off x="457200" y="2209800"/>
            <a:ext cx="8229600" cy="3657600"/>
          </a:xfrm>
        </p:spPr>
        <p:txBody>
          <a:bodyPr>
            <a:normAutofit fontScale="25000" lnSpcReduction="20000"/>
          </a:bodyPr>
          <a:lstStyle/>
          <a:p>
            <a:pPr lvl="2">
              <a:buClr>
                <a:schemeClr val="accent2"/>
              </a:buClr>
            </a:pPr>
            <a:r>
              <a:rPr lang="de-DE" sz="11200" dirty="0"/>
              <a:t>The ATM Industry has been built on extensive contractual realtionships developed over time between a multitude of parties.</a:t>
            </a:r>
            <a:endParaRPr lang="de-DE" sz="11200" noProof="1"/>
          </a:p>
          <a:p>
            <a:pPr lvl="2">
              <a:buClr>
                <a:schemeClr val="accent2"/>
              </a:buClr>
            </a:pPr>
            <a:r>
              <a:rPr lang="de-DE" sz="11200" noProof="1"/>
              <a:t>For purposes of this workshop, a ‘small‘, typical ISO Company (ABC, Inc.) could have at minimium the following contractual relationships:</a:t>
            </a:r>
          </a:p>
          <a:p>
            <a:pPr lvl="3">
              <a:buClr>
                <a:schemeClr val="accent2"/>
              </a:buClr>
            </a:pPr>
            <a:r>
              <a:rPr lang="de-DE" sz="11200" noProof="1"/>
              <a:t>1. Office Lease Agreement</a:t>
            </a:r>
          </a:p>
          <a:p>
            <a:pPr lvl="3">
              <a:buClr>
                <a:schemeClr val="accent2"/>
              </a:buClr>
            </a:pPr>
            <a:r>
              <a:rPr lang="de-DE" sz="11200" noProof="1"/>
              <a:t>2. Office Equipment Lease Agreement</a:t>
            </a:r>
          </a:p>
          <a:p>
            <a:pPr lvl="3">
              <a:buClr>
                <a:schemeClr val="accent2"/>
              </a:buClr>
            </a:pPr>
            <a:endParaRPr lang="de-DE" sz="10400" noProof="1"/>
          </a:p>
          <a:p>
            <a:pPr lvl="3">
              <a:buClr>
                <a:schemeClr val="accent2"/>
              </a:buClr>
            </a:pPr>
            <a:endParaRPr lang="de-DE" sz="3900" noProof="1"/>
          </a:p>
          <a:p>
            <a:pPr lvl="3">
              <a:buClr>
                <a:schemeClr val="accent2"/>
              </a:buClr>
            </a:pPr>
            <a:endParaRPr lang="de-DE" noProof="1"/>
          </a:p>
          <a:p>
            <a:pPr lvl="3">
              <a:buClr>
                <a:schemeClr val="accent2"/>
              </a:buClr>
            </a:pPr>
            <a:endParaRPr lang="de-DE" noProof="1"/>
          </a:p>
          <a:p>
            <a:pPr lvl="3">
              <a:buClr>
                <a:schemeClr val="accent2"/>
              </a:buClr>
            </a:pPr>
            <a:endParaRPr lang="de-DE" noProof="1"/>
          </a:p>
          <a:p>
            <a:pPr lvl="3">
              <a:buClr>
                <a:schemeClr val="accent2"/>
              </a:buClr>
            </a:pPr>
            <a:endParaRPr lang="de-DE" noProof="1"/>
          </a:p>
          <a:p>
            <a:pPr lvl="3">
              <a:buClr>
                <a:schemeClr val="accent2"/>
              </a:buClr>
            </a:pPr>
            <a:endParaRPr lang="de-DE" noProof="1"/>
          </a:p>
          <a:p>
            <a:pPr lvl="3">
              <a:buClr>
                <a:schemeClr val="accent2"/>
              </a:buClr>
            </a:pPr>
            <a:endParaRPr lang="de-DE" noProof="1"/>
          </a:p>
          <a:p>
            <a:pPr lvl="3">
              <a:buClr>
                <a:schemeClr val="accent2"/>
              </a:buClr>
            </a:pPr>
            <a:endParaRPr lang="de-DE" noProof="1"/>
          </a:p>
          <a:p>
            <a:pPr lvl="3">
              <a:buClr>
                <a:schemeClr val="accent2"/>
              </a:buClr>
            </a:pPr>
            <a:endParaRPr lang="de-DE" noProof="1"/>
          </a:p>
          <a:p>
            <a:pPr lvl="3">
              <a:buClr>
                <a:schemeClr val="accent2"/>
              </a:buClr>
            </a:pPr>
            <a:endParaRPr lang="de-DE" noProof="1"/>
          </a:p>
          <a:p>
            <a:pPr lvl="3">
              <a:buClr>
                <a:schemeClr val="accent2"/>
              </a:buClr>
            </a:pPr>
            <a:endParaRPr lang="de-DE" noProof="1"/>
          </a:p>
        </p:txBody>
      </p:sp>
    </p:spTree>
    <p:extLst>
      <p:ext uri="{BB962C8B-B14F-4D97-AF65-F5344CB8AC3E}">
        <p14:creationId xmlns:p14="http://schemas.microsoft.com/office/powerpoint/2010/main" val="11268067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ATM Industry Continued - 2</a:t>
            </a:r>
          </a:p>
        </p:txBody>
      </p:sp>
      <p:sp>
        <p:nvSpPr>
          <p:cNvPr id="3" name="Content Placeholder 2"/>
          <p:cNvSpPr>
            <a:spLocks noGrp="1"/>
          </p:cNvSpPr>
          <p:nvPr>
            <p:ph idx="1"/>
          </p:nvPr>
        </p:nvSpPr>
        <p:spPr>
          <a:xfrm>
            <a:off x="457200" y="2209800"/>
            <a:ext cx="8229600" cy="3657600"/>
          </a:xfrm>
        </p:spPr>
        <p:txBody>
          <a:bodyPr>
            <a:normAutofit fontScale="85000" lnSpcReduction="20000"/>
          </a:bodyPr>
          <a:lstStyle/>
          <a:p>
            <a:pPr lvl="3">
              <a:buClr>
                <a:schemeClr val="accent2"/>
              </a:buClr>
            </a:pPr>
            <a:r>
              <a:rPr lang="de-DE" sz="3000" noProof="1"/>
              <a:t>3. ATM Manufacturer Agreement </a:t>
            </a:r>
          </a:p>
          <a:p>
            <a:pPr lvl="3">
              <a:buClr>
                <a:schemeClr val="accent2"/>
              </a:buClr>
            </a:pPr>
            <a:r>
              <a:rPr lang="de-DE" sz="3000" noProof="1"/>
              <a:t>4. Sponsoring Bank Agreement</a:t>
            </a:r>
          </a:p>
          <a:p>
            <a:pPr lvl="3">
              <a:buClr>
                <a:schemeClr val="accent2"/>
              </a:buClr>
            </a:pPr>
            <a:r>
              <a:rPr lang="de-DE" sz="3000" noProof="1"/>
              <a:t>5. TPSP Processor Agreement</a:t>
            </a:r>
          </a:p>
          <a:p>
            <a:pPr lvl="3">
              <a:buClr>
                <a:schemeClr val="accent2"/>
              </a:buClr>
            </a:pPr>
            <a:r>
              <a:rPr lang="de-DE" sz="3000" noProof="1"/>
              <a:t>6. Sub-ISO (IA/C) Agreement</a:t>
            </a:r>
          </a:p>
          <a:p>
            <a:pPr lvl="3">
              <a:buClr>
                <a:schemeClr val="accent2"/>
              </a:buClr>
            </a:pPr>
            <a:r>
              <a:rPr lang="de-DE" sz="3000" noProof="1"/>
              <a:t>7. Merchant Owned Processing Agreement</a:t>
            </a:r>
          </a:p>
          <a:p>
            <a:pPr lvl="3">
              <a:buClr>
                <a:schemeClr val="accent2"/>
              </a:buClr>
            </a:pPr>
            <a:r>
              <a:rPr lang="de-DE" sz="3200" noProof="1"/>
              <a:t>8. Leasing Company Agreement for 	      	 merchant to lease-buy ATM </a:t>
            </a:r>
          </a:p>
          <a:p>
            <a:pPr lvl="3">
              <a:buClr>
                <a:schemeClr val="accent2"/>
              </a:buClr>
            </a:pPr>
            <a:r>
              <a:rPr lang="de-DE" sz="3200" noProof="1"/>
              <a:t>9. Placement (ISO Owned) Processing  		 Agreement</a:t>
            </a:r>
          </a:p>
          <a:p>
            <a:pPr lvl="3">
              <a:buClr>
                <a:schemeClr val="accent2"/>
              </a:buClr>
            </a:pPr>
            <a:endParaRPr lang="de-DE" sz="2900" noProof="1"/>
          </a:p>
          <a:p>
            <a:pPr lvl="3">
              <a:buClr>
                <a:schemeClr val="accent2"/>
              </a:buClr>
            </a:pPr>
            <a:endParaRPr lang="de-DE" noProof="1"/>
          </a:p>
          <a:p>
            <a:pPr lvl="3">
              <a:buClr>
                <a:schemeClr val="accent2"/>
              </a:buClr>
            </a:pPr>
            <a:endParaRPr lang="de-DE" noProof="1"/>
          </a:p>
          <a:p>
            <a:pPr lvl="3">
              <a:buClr>
                <a:schemeClr val="accent2"/>
              </a:buClr>
            </a:pPr>
            <a:endParaRPr lang="de-DE" noProof="1"/>
          </a:p>
          <a:p>
            <a:pPr lvl="3">
              <a:buClr>
                <a:schemeClr val="accent2"/>
              </a:buClr>
            </a:pPr>
            <a:endParaRPr lang="de-DE" noProof="1"/>
          </a:p>
          <a:p>
            <a:pPr lvl="3">
              <a:buClr>
                <a:schemeClr val="accent2"/>
              </a:buClr>
            </a:pPr>
            <a:endParaRPr lang="de-DE" noProof="1"/>
          </a:p>
          <a:p>
            <a:pPr lvl="3">
              <a:buClr>
                <a:schemeClr val="accent2"/>
              </a:buClr>
            </a:pPr>
            <a:endParaRPr lang="de-DE" noProof="1"/>
          </a:p>
          <a:p>
            <a:pPr lvl="3">
              <a:buClr>
                <a:schemeClr val="accent2"/>
              </a:buClr>
            </a:pPr>
            <a:endParaRPr lang="de-DE" noProof="1"/>
          </a:p>
          <a:p>
            <a:pPr lvl="3">
              <a:buClr>
                <a:schemeClr val="accent2"/>
              </a:buClr>
            </a:pPr>
            <a:endParaRPr lang="de-DE" noProof="1"/>
          </a:p>
          <a:p>
            <a:pPr lvl="3">
              <a:buClr>
                <a:schemeClr val="accent2"/>
              </a:buClr>
            </a:pPr>
            <a:endParaRPr lang="de-DE" noProof="1"/>
          </a:p>
          <a:p>
            <a:pPr lvl="3">
              <a:buClr>
                <a:schemeClr val="accent2"/>
              </a:buClr>
            </a:pPr>
            <a:endParaRPr lang="de-DE" noProof="1"/>
          </a:p>
          <a:p>
            <a:pPr lvl="3">
              <a:buClr>
                <a:schemeClr val="accent2"/>
              </a:buClr>
            </a:pPr>
            <a:endParaRPr lang="de-DE" noProof="1"/>
          </a:p>
        </p:txBody>
      </p:sp>
    </p:spTree>
    <p:extLst>
      <p:ext uri="{BB962C8B-B14F-4D97-AF65-F5344CB8AC3E}">
        <p14:creationId xmlns:p14="http://schemas.microsoft.com/office/powerpoint/2010/main" val="21432894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ATM Industry Continued - 3</a:t>
            </a:r>
          </a:p>
        </p:txBody>
      </p:sp>
      <p:sp>
        <p:nvSpPr>
          <p:cNvPr id="3" name="Content Placeholder 2"/>
          <p:cNvSpPr>
            <a:spLocks noGrp="1"/>
          </p:cNvSpPr>
          <p:nvPr>
            <p:ph idx="1"/>
          </p:nvPr>
        </p:nvSpPr>
        <p:spPr>
          <a:xfrm>
            <a:off x="457200" y="2209800"/>
            <a:ext cx="8229600" cy="3657600"/>
          </a:xfrm>
        </p:spPr>
        <p:txBody>
          <a:bodyPr>
            <a:noAutofit/>
          </a:bodyPr>
          <a:lstStyle/>
          <a:p>
            <a:pPr lvl="3">
              <a:buClr>
                <a:schemeClr val="accent2"/>
              </a:buClr>
            </a:pPr>
            <a:r>
              <a:rPr lang="de-DE" sz="2800" noProof="1"/>
              <a:t>10. Offsite Owner Processing Agreement</a:t>
            </a:r>
          </a:p>
          <a:p>
            <a:pPr lvl="3">
              <a:buClr>
                <a:schemeClr val="accent2"/>
              </a:buClr>
            </a:pPr>
            <a:r>
              <a:rPr lang="de-DE" sz="2800" noProof="1"/>
              <a:t>11. Special Events Agreement</a:t>
            </a:r>
          </a:p>
          <a:p>
            <a:pPr lvl="3">
              <a:buClr>
                <a:schemeClr val="accent2"/>
              </a:buClr>
            </a:pPr>
            <a:r>
              <a:rPr lang="de-DE" sz="2800" noProof="1"/>
              <a:t>12. ATM Sale Agreement</a:t>
            </a:r>
          </a:p>
          <a:p>
            <a:pPr lvl="3">
              <a:buClr>
                <a:schemeClr val="accent2"/>
              </a:buClr>
            </a:pPr>
            <a:r>
              <a:rPr lang="de-DE" sz="2800" noProof="1"/>
              <a:t>13. Cash Loader/Vault Agreement</a:t>
            </a:r>
          </a:p>
          <a:p>
            <a:pPr lvl="3">
              <a:buClr>
                <a:schemeClr val="accent2"/>
              </a:buClr>
            </a:pPr>
            <a:r>
              <a:rPr lang="de-DE" sz="2800" noProof="1"/>
              <a:t>14. Third Party Service Provider (TPSP) 	 	    Agreement (Service) (Maintenance)</a:t>
            </a:r>
          </a:p>
          <a:p>
            <a:pPr lvl="3">
              <a:buClr>
                <a:schemeClr val="accent2"/>
              </a:buClr>
            </a:pPr>
            <a:r>
              <a:rPr lang="de-DE" sz="2800" noProof="1"/>
              <a:t>15. Branding Agreement</a:t>
            </a:r>
          </a:p>
          <a:p>
            <a:pPr lvl="3">
              <a:buClr>
                <a:schemeClr val="accent2"/>
              </a:buClr>
            </a:pPr>
            <a:endParaRPr lang="de-DE" sz="2800" noProof="1"/>
          </a:p>
        </p:txBody>
      </p:sp>
    </p:spTree>
    <p:extLst>
      <p:ext uri="{BB962C8B-B14F-4D97-AF65-F5344CB8AC3E}">
        <p14:creationId xmlns:p14="http://schemas.microsoft.com/office/powerpoint/2010/main" val="17238752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ATM Industry Continued - 4</a:t>
            </a:r>
          </a:p>
        </p:txBody>
      </p:sp>
      <p:sp>
        <p:nvSpPr>
          <p:cNvPr id="3" name="Content Placeholder 2"/>
          <p:cNvSpPr>
            <a:spLocks noGrp="1"/>
          </p:cNvSpPr>
          <p:nvPr>
            <p:ph idx="1"/>
          </p:nvPr>
        </p:nvSpPr>
        <p:spPr>
          <a:xfrm>
            <a:off x="457200" y="2209800"/>
            <a:ext cx="8229600" cy="3657600"/>
          </a:xfrm>
        </p:spPr>
        <p:txBody>
          <a:bodyPr>
            <a:normAutofit/>
          </a:bodyPr>
          <a:lstStyle/>
          <a:p>
            <a:pPr lvl="3">
              <a:buClr>
                <a:schemeClr val="accent2"/>
              </a:buClr>
            </a:pPr>
            <a:r>
              <a:rPr lang="de-DE" sz="2800" noProof="1"/>
              <a:t>16. ATM Portfoilo Management Agreement</a:t>
            </a:r>
          </a:p>
          <a:p>
            <a:pPr lvl="3">
              <a:buClr>
                <a:schemeClr val="accent2"/>
              </a:buClr>
            </a:pPr>
            <a:r>
              <a:rPr lang="de-DE" sz="2800" noProof="1"/>
              <a:t>17. Portfolio Acquisition Agreement   </a:t>
            </a:r>
          </a:p>
          <a:p>
            <a:pPr lvl="3">
              <a:buClr>
                <a:schemeClr val="accent2"/>
              </a:buClr>
            </a:pPr>
            <a:r>
              <a:rPr lang="de-DE" sz="2800" noProof="1"/>
              <a:t>18. Other Agreements</a:t>
            </a:r>
          </a:p>
        </p:txBody>
      </p:sp>
    </p:spTree>
    <p:extLst>
      <p:ext uri="{BB962C8B-B14F-4D97-AF65-F5344CB8AC3E}">
        <p14:creationId xmlns:p14="http://schemas.microsoft.com/office/powerpoint/2010/main" val="23687595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Contract Data Points</a:t>
            </a:r>
          </a:p>
        </p:txBody>
      </p:sp>
      <p:sp>
        <p:nvSpPr>
          <p:cNvPr id="3" name="Content Placeholder 2"/>
          <p:cNvSpPr>
            <a:spLocks noGrp="1"/>
          </p:cNvSpPr>
          <p:nvPr>
            <p:ph idx="1"/>
          </p:nvPr>
        </p:nvSpPr>
        <p:spPr/>
        <p:txBody>
          <a:bodyPr>
            <a:noAutofit/>
          </a:bodyPr>
          <a:lstStyle/>
          <a:p>
            <a:pPr>
              <a:buClr>
                <a:schemeClr val="accent2"/>
              </a:buClr>
            </a:pPr>
            <a:r>
              <a:rPr lang="en-US" sz="2400" noProof="1"/>
              <a:t>What is a Data Point for Contract Management?</a:t>
            </a:r>
          </a:p>
          <a:p>
            <a:pPr>
              <a:buClr>
                <a:schemeClr val="accent2"/>
              </a:buClr>
            </a:pPr>
            <a:r>
              <a:rPr lang="en-US" sz="2400" noProof="1"/>
              <a:t>I just listed 17 Agreements on the two previous slides (not including ‘other’ as #18).</a:t>
            </a:r>
          </a:p>
          <a:p>
            <a:pPr>
              <a:buClr>
                <a:schemeClr val="accent2"/>
              </a:buClr>
            </a:pPr>
            <a:r>
              <a:rPr lang="en-US" sz="2400" noProof="1"/>
              <a:t>1.	With respect to the 17 types of Agreements, the First Data Point is identifying the “</a:t>
            </a:r>
            <a:r>
              <a:rPr lang="en-US" sz="2400" b="1" i="1" u="sng" noProof="1"/>
              <a:t>Contract Type</a:t>
            </a:r>
            <a:r>
              <a:rPr lang="en-US" sz="2400" noProof="1"/>
              <a:t>”, the type of Aagreement you are entering into, i.e. which of the 17 types of Agreements?</a:t>
            </a:r>
          </a:p>
          <a:p>
            <a:pPr>
              <a:buClr>
                <a:schemeClr val="accent2"/>
              </a:buClr>
            </a:pPr>
            <a:r>
              <a:rPr lang="en-US" sz="2400" noProof="1"/>
              <a:t>With regard to each of the prior 17 types of Agreements, the next Two through Eighteen Data Points are all applicable. They are as follows: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Data Points Continued - 2</a:t>
            </a:r>
          </a:p>
        </p:txBody>
      </p:sp>
      <p:sp>
        <p:nvSpPr>
          <p:cNvPr id="3" name="Content Placeholder 2"/>
          <p:cNvSpPr>
            <a:spLocks noGrp="1"/>
          </p:cNvSpPr>
          <p:nvPr>
            <p:ph idx="1"/>
          </p:nvPr>
        </p:nvSpPr>
        <p:spPr/>
        <p:txBody>
          <a:bodyPr>
            <a:normAutofit fontScale="92500" lnSpcReduction="10000"/>
          </a:bodyPr>
          <a:lstStyle/>
          <a:p>
            <a:r>
              <a:rPr lang="en-US" sz="2800" dirty="0"/>
              <a:t>2.    Name of Contract Party</a:t>
            </a:r>
          </a:p>
          <a:p>
            <a:r>
              <a:rPr lang="en-US" sz="2800" dirty="0"/>
              <a:t>3.	Contract Party: Individual; General Partnership, 	Limited Partnership; Entity: Corporation, LLC, LLM</a:t>
            </a:r>
          </a:p>
          <a:p>
            <a:r>
              <a:rPr lang="en-US" sz="2800" dirty="0"/>
              <a:t>4.	If Entity, State Domiciled</a:t>
            </a:r>
          </a:p>
          <a:p>
            <a:r>
              <a:rPr lang="en-US" sz="2800" dirty="0"/>
              <a:t>5.	Address to Send Notice</a:t>
            </a:r>
          </a:p>
          <a:p>
            <a:pPr lvl="2"/>
            <a:r>
              <a:rPr lang="en-US" sz="2000" dirty="0" err="1"/>
              <a:t>i</a:t>
            </a:r>
            <a:r>
              <a:rPr lang="en-US" sz="2000" dirty="0"/>
              <a:t>.	By Mail</a:t>
            </a:r>
          </a:p>
          <a:p>
            <a:pPr lvl="2"/>
            <a:r>
              <a:rPr lang="en-US" sz="2000" dirty="0"/>
              <a:t>ii.	By Person</a:t>
            </a:r>
          </a:p>
          <a:p>
            <a:pPr lvl="2"/>
            <a:r>
              <a:rPr lang="en-US" sz="2000" dirty="0"/>
              <a:t>iii. 	By Electronic Means</a:t>
            </a:r>
          </a:p>
          <a:p>
            <a:r>
              <a:rPr lang="en-US" sz="2800" dirty="0"/>
              <a:t>6.	Primary contact telephone # re Call   </a:t>
            </a:r>
          </a:p>
          <a:p>
            <a:r>
              <a:rPr lang="en-US" sz="2800" dirty="0"/>
              <a:t>7.	Primary contact telephone # re Fax</a:t>
            </a:r>
          </a:p>
          <a:p>
            <a:r>
              <a:rPr lang="en-US" sz="2800" dirty="0"/>
              <a:t>8.	Primary email address</a:t>
            </a:r>
          </a:p>
        </p:txBody>
      </p:sp>
    </p:spTree>
    <p:extLst>
      <p:ext uri="{BB962C8B-B14F-4D97-AF65-F5344CB8AC3E}">
        <p14:creationId xmlns:p14="http://schemas.microsoft.com/office/powerpoint/2010/main" val="38519618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Data Points Continued - 3</a:t>
            </a:r>
          </a:p>
        </p:txBody>
      </p:sp>
      <p:sp>
        <p:nvSpPr>
          <p:cNvPr id="3" name="Content Placeholder 2"/>
          <p:cNvSpPr>
            <a:spLocks noGrp="1"/>
          </p:cNvSpPr>
          <p:nvPr>
            <p:ph idx="1"/>
          </p:nvPr>
        </p:nvSpPr>
        <p:spPr/>
        <p:txBody>
          <a:bodyPr>
            <a:normAutofit fontScale="85000" lnSpcReduction="20000"/>
          </a:bodyPr>
          <a:lstStyle/>
          <a:p>
            <a:r>
              <a:rPr lang="en-US" sz="2800" dirty="0"/>
              <a:t>9	Physical Site (address/location) of where ATM is 	Installed </a:t>
            </a:r>
          </a:p>
          <a:p>
            <a:r>
              <a:rPr lang="en-US" sz="2800" dirty="0"/>
              <a:t>10.	Effective date of Contract (vs. Date Contract Signed) 	that is </a:t>
            </a:r>
            <a:r>
              <a:rPr lang="en-US" sz="2800" u="sng" dirty="0"/>
              <a:t>When Contract Term Begins</a:t>
            </a:r>
          </a:p>
          <a:p>
            <a:r>
              <a:rPr lang="en-US" sz="3100" dirty="0"/>
              <a:t>11.	Seasonal “Y–N”</a:t>
            </a:r>
          </a:p>
          <a:p>
            <a:r>
              <a:rPr lang="en-US" sz="3100" dirty="0"/>
              <a:t>12.	Length of “Initial Term” of Contract</a:t>
            </a:r>
          </a:p>
          <a:p>
            <a:r>
              <a:rPr lang="en-US" sz="3100" dirty="0"/>
              <a:t>13.	Renewal Term “Y–N”</a:t>
            </a:r>
          </a:p>
          <a:p>
            <a:r>
              <a:rPr lang="en-US" dirty="0"/>
              <a:t>14.	If “Y”</a:t>
            </a:r>
            <a:endParaRPr lang="en-US" sz="4000" dirty="0"/>
          </a:p>
          <a:p>
            <a:pPr lvl="2"/>
            <a:r>
              <a:rPr lang="en-US" sz="2200" dirty="0" err="1"/>
              <a:t>i</a:t>
            </a:r>
            <a:r>
              <a:rPr lang="en-US" sz="2200" dirty="0"/>
              <a:t>.	Length of Renewal Term</a:t>
            </a:r>
          </a:p>
          <a:p>
            <a:pPr lvl="2"/>
            <a:r>
              <a:rPr lang="en-US" sz="2200" dirty="0"/>
              <a:t>ii.	How many Renewal terms</a:t>
            </a:r>
          </a:p>
          <a:p>
            <a:pPr lvl="3"/>
            <a:r>
              <a:rPr lang="en-US" sz="2200" dirty="0"/>
              <a:t>a.	#</a:t>
            </a:r>
          </a:p>
          <a:p>
            <a:pPr lvl="3"/>
            <a:r>
              <a:rPr lang="en-US" sz="2200" dirty="0"/>
              <a:t>b.	Evergreen</a:t>
            </a:r>
          </a:p>
          <a:p>
            <a:pPr lvl="3"/>
            <a:r>
              <a:rPr lang="en-US" sz="2200" dirty="0"/>
              <a:t>b.	Sunset</a:t>
            </a:r>
          </a:p>
        </p:txBody>
      </p:sp>
    </p:spTree>
    <p:extLst>
      <p:ext uri="{BB962C8B-B14F-4D97-AF65-F5344CB8AC3E}">
        <p14:creationId xmlns:p14="http://schemas.microsoft.com/office/powerpoint/2010/main" val="30044559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Data Points Continued - 4</a:t>
            </a:r>
          </a:p>
        </p:txBody>
      </p:sp>
      <p:sp>
        <p:nvSpPr>
          <p:cNvPr id="3" name="Content Placeholder 2"/>
          <p:cNvSpPr>
            <a:spLocks noGrp="1"/>
          </p:cNvSpPr>
          <p:nvPr>
            <p:ph idx="1"/>
          </p:nvPr>
        </p:nvSpPr>
        <p:spPr/>
        <p:txBody>
          <a:bodyPr>
            <a:normAutofit/>
          </a:bodyPr>
          <a:lstStyle/>
          <a:p>
            <a:r>
              <a:rPr lang="en-US" sz="2800" dirty="0"/>
              <a:t>15.	Auto Renewal Term “Y–N”</a:t>
            </a:r>
          </a:p>
          <a:p>
            <a:r>
              <a:rPr lang="en-US" sz="2800" dirty="0"/>
              <a:t>16.	If “Y”</a:t>
            </a:r>
          </a:p>
          <a:p>
            <a:pPr lvl="2"/>
            <a:r>
              <a:rPr lang="en-US" sz="2000" dirty="0" err="1"/>
              <a:t>i</a:t>
            </a:r>
            <a:r>
              <a:rPr lang="en-US" sz="2000" dirty="0"/>
              <a:t>.	Auto Renewal unless ___ days’ prior-notice provided</a:t>
            </a:r>
          </a:p>
          <a:p>
            <a:pPr lvl="2"/>
            <a:r>
              <a:rPr lang="en-US" sz="2000" dirty="0"/>
              <a:t>ii.	Auto Renewal Term, who’s option</a:t>
            </a:r>
          </a:p>
          <a:p>
            <a:r>
              <a:rPr lang="en-US" sz="2600" dirty="0"/>
              <a:t>17.	Auto Termination Term “Y–N”</a:t>
            </a:r>
          </a:p>
          <a:p>
            <a:r>
              <a:rPr lang="en-US" sz="2800" dirty="0"/>
              <a:t>18.	If “Y”</a:t>
            </a:r>
          </a:p>
          <a:p>
            <a:pPr lvl="2"/>
            <a:r>
              <a:rPr lang="en-US" sz="2000" dirty="0" err="1"/>
              <a:t>i</a:t>
            </a:r>
            <a:r>
              <a:rPr lang="en-US" sz="2000" dirty="0"/>
              <a:t>.	Auto Termination unless ___ days’ prior-notice provided</a:t>
            </a:r>
          </a:p>
          <a:p>
            <a:pPr lvl="2"/>
            <a:r>
              <a:rPr lang="en-US" sz="2000" dirty="0"/>
              <a:t>ii	Auto Termination Term, who’s option</a:t>
            </a:r>
          </a:p>
        </p:txBody>
      </p:sp>
    </p:spTree>
    <p:extLst>
      <p:ext uri="{BB962C8B-B14F-4D97-AF65-F5344CB8AC3E}">
        <p14:creationId xmlns:p14="http://schemas.microsoft.com/office/powerpoint/2010/main" val="8472659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838200"/>
            <a:ext cx="7620000" cy="4289425"/>
          </a:xfrm>
        </p:spPr>
        <p:txBody>
          <a:bodyPr>
            <a:normAutofit fontScale="90000"/>
          </a:bodyPr>
          <a:lstStyle/>
          <a:p>
            <a:r>
              <a:rPr lang="en-US" dirty="0"/>
              <a:t/>
            </a:r>
            <a:br>
              <a:rPr lang="en-US" dirty="0"/>
            </a:br>
            <a:r>
              <a:rPr lang="en-US" dirty="0"/>
              <a:t/>
            </a:r>
            <a:br>
              <a:rPr lang="en-US" dirty="0"/>
            </a:br>
            <a:r>
              <a:rPr lang="en-US" dirty="0"/>
              <a:t>Work Shop will be divided into two sessions.</a:t>
            </a:r>
            <a:br>
              <a:rPr lang="en-US" dirty="0"/>
            </a:br>
            <a:r>
              <a:rPr lang="en-US" dirty="0"/>
              <a:t/>
            </a:r>
            <a:br>
              <a:rPr lang="en-US" dirty="0"/>
            </a:br>
            <a:r>
              <a:rPr lang="en-US" sz="4900" dirty="0"/>
              <a:t>Contract Data Management </a:t>
            </a:r>
            <a:r>
              <a:rPr lang="en-US" sz="4000" dirty="0"/>
              <a:t/>
            </a:r>
            <a:br>
              <a:rPr lang="en-US" sz="4000" dirty="0"/>
            </a:br>
            <a:r>
              <a:rPr lang="en-US" sz="4000" dirty="0"/>
              <a:t>&amp;</a:t>
            </a:r>
            <a:br>
              <a:rPr lang="en-US" sz="4000" dirty="0"/>
            </a:br>
            <a:r>
              <a:rPr lang="en-US" sz="4900" dirty="0"/>
              <a:t>Financial Data Reports</a:t>
            </a:r>
            <a:endParaRPr lang="en-US" dirty="0"/>
          </a:p>
        </p:txBody>
      </p:sp>
    </p:spTree>
    <p:extLst>
      <p:ext uri="{BB962C8B-B14F-4D97-AF65-F5344CB8AC3E}">
        <p14:creationId xmlns:p14="http://schemas.microsoft.com/office/powerpoint/2010/main" val="17135362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Data Points Continued - 5</a:t>
            </a:r>
          </a:p>
        </p:txBody>
      </p:sp>
      <p:sp>
        <p:nvSpPr>
          <p:cNvPr id="3" name="Content Placeholder 2"/>
          <p:cNvSpPr>
            <a:spLocks noGrp="1"/>
          </p:cNvSpPr>
          <p:nvPr>
            <p:ph idx="1"/>
          </p:nvPr>
        </p:nvSpPr>
        <p:spPr/>
        <p:txBody>
          <a:bodyPr>
            <a:normAutofit/>
          </a:bodyPr>
          <a:lstStyle/>
          <a:p>
            <a:r>
              <a:rPr lang="en-US" sz="2800" dirty="0"/>
              <a:t>Most of the next Nineteen </a:t>
            </a:r>
            <a:r>
              <a:rPr lang="en-US" sz="2800" noProof="1"/>
              <a:t>through Fifty-One Data Points are applicable to the basic three ISO ATM “</a:t>
            </a:r>
            <a:r>
              <a:rPr lang="en-US" sz="2800" b="1" i="1" u="sng" noProof="1"/>
              <a:t>Processing Agreement Contract Types</a:t>
            </a:r>
            <a:r>
              <a:rPr lang="en-US" sz="2800" noProof="1"/>
              <a:t>” </a:t>
            </a:r>
          </a:p>
          <a:p>
            <a:pPr lvl="1"/>
            <a:r>
              <a:rPr lang="en-US" sz="2400" noProof="1"/>
              <a:t>Merchant, Owner of ATM</a:t>
            </a:r>
          </a:p>
          <a:p>
            <a:pPr lvl="1"/>
            <a:r>
              <a:rPr lang="en-US" sz="2400" noProof="1"/>
              <a:t>Placement, ATM Owned by ISO</a:t>
            </a:r>
          </a:p>
          <a:p>
            <a:pPr lvl="1"/>
            <a:r>
              <a:rPr lang="en-US" sz="2400" noProof="1"/>
              <a:t>Offsite Owner, Owner of ATM, with:</a:t>
            </a:r>
          </a:p>
          <a:p>
            <a:pPr lvl="2"/>
            <a:r>
              <a:rPr lang="en-US" sz="2000" noProof="1"/>
              <a:t> Tri-Party Agreement between ISO, Offsite Owner &amp; Merchant</a:t>
            </a:r>
          </a:p>
          <a:p>
            <a:pPr lvl="2"/>
            <a:r>
              <a:rPr lang="en-US" sz="2000" noProof="1"/>
              <a:t>or Two-Party Agreement between ISO &amp; Offiste Owner with a separate Two-Party Agreement between Offiste Owner &amp; Merchant</a:t>
            </a:r>
          </a:p>
        </p:txBody>
      </p:sp>
    </p:spTree>
    <p:extLst>
      <p:ext uri="{BB962C8B-B14F-4D97-AF65-F5344CB8AC3E}">
        <p14:creationId xmlns:p14="http://schemas.microsoft.com/office/powerpoint/2010/main" val="21862254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Data Points Continued - 6</a:t>
            </a:r>
          </a:p>
        </p:txBody>
      </p:sp>
      <p:sp>
        <p:nvSpPr>
          <p:cNvPr id="3" name="Content Placeholder 2"/>
          <p:cNvSpPr>
            <a:spLocks noGrp="1"/>
          </p:cNvSpPr>
          <p:nvPr>
            <p:ph idx="1"/>
          </p:nvPr>
        </p:nvSpPr>
        <p:spPr/>
        <p:txBody>
          <a:bodyPr>
            <a:normAutofit/>
          </a:bodyPr>
          <a:lstStyle/>
          <a:p>
            <a:r>
              <a:rPr lang="en-US" sz="2600" dirty="0"/>
              <a:t>19.	Make of ATM</a:t>
            </a:r>
          </a:p>
          <a:p>
            <a:r>
              <a:rPr lang="en-US" sz="2600" dirty="0"/>
              <a:t>20.	Model of ATM</a:t>
            </a:r>
          </a:p>
          <a:p>
            <a:r>
              <a:rPr lang="en-US" sz="2600" dirty="0"/>
              <a:t>21.	ATM EMV Compliant “Y–N”</a:t>
            </a:r>
          </a:p>
          <a:p>
            <a:pPr lvl="2"/>
            <a:r>
              <a:rPr lang="en-US" sz="2600" dirty="0" err="1"/>
              <a:t>i</a:t>
            </a:r>
            <a:r>
              <a:rPr lang="en-US" sz="2600" dirty="0"/>
              <a:t>.	Software Certified</a:t>
            </a:r>
          </a:p>
          <a:p>
            <a:pPr lvl="2"/>
            <a:r>
              <a:rPr lang="en-US" sz="2600" dirty="0"/>
              <a:t>ii.	EMV Turned On</a:t>
            </a:r>
          </a:p>
          <a:p>
            <a:r>
              <a:rPr lang="en-US" sz="2600" dirty="0"/>
              <a:t>22.	ATM NFC Configured/Operational</a:t>
            </a:r>
          </a:p>
          <a:p>
            <a:r>
              <a:rPr lang="en-US" sz="2600" dirty="0"/>
              <a:t>23.	ATM Mobile Configured/Operational</a:t>
            </a:r>
          </a:p>
          <a:p>
            <a:r>
              <a:rPr lang="en-US" sz="2600" dirty="0"/>
              <a:t>24.	ATM Contactless Configured/Operational</a:t>
            </a:r>
          </a:p>
          <a:p>
            <a:r>
              <a:rPr lang="en-US" sz="2600" dirty="0"/>
              <a:t>25.	ATM Cash Recyclable Configured/Operational</a:t>
            </a:r>
          </a:p>
        </p:txBody>
      </p:sp>
    </p:spTree>
    <p:extLst>
      <p:ext uri="{BB962C8B-B14F-4D97-AF65-F5344CB8AC3E}">
        <p14:creationId xmlns:p14="http://schemas.microsoft.com/office/powerpoint/2010/main" val="15025059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Data Points Continued - 7</a:t>
            </a:r>
          </a:p>
        </p:txBody>
      </p:sp>
      <p:sp>
        <p:nvSpPr>
          <p:cNvPr id="3" name="Content Placeholder 2"/>
          <p:cNvSpPr>
            <a:spLocks noGrp="1"/>
          </p:cNvSpPr>
          <p:nvPr>
            <p:ph idx="1"/>
          </p:nvPr>
        </p:nvSpPr>
        <p:spPr/>
        <p:txBody>
          <a:bodyPr>
            <a:normAutofit lnSpcReduction="10000"/>
          </a:bodyPr>
          <a:lstStyle/>
          <a:p>
            <a:r>
              <a:rPr lang="en-US" sz="2600" dirty="0"/>
              <a:t>26.	Other Equipment</a:t>
            </a:r>
          </a:p>
          <a:p>
            <a:r>
              <a:rPr lang="en-US" sz="2600" dirty="0"/>
              <a:t>27.	Terminal Identification Number (TID)</a:t>
            </a:r>
          </a:p>
          <a:p>
            <a:r>
              <a:rPr lang="en-US" sz="2600" dirty="0"/>
              <a:t>28.	Cash Loader “Y–N”</a:t>
            </a:r>
          </a:p>
          <a:p>
            <a:pPr lvl="2"/>
            <a:r>
              <a:rPr lang="en-US" sz="2600" dirty="0" err="1"/>
              <a:t>i</a:t>
            </a:r>
            <a:r>
              <a:rPr lang="en-US" sz="2600" dirty="0"/>
              <a:t>.	If “Y”, who is Cash Loader</a:t>
            </a:r>
          </a:p>
          <a:p>
            <a:r>
              <a:rPr lang="en-US" sz="2600" dirty="0"/>
              <a:t>29.	Sub-ISO “Y–N”</a:t>
            </a:r>
          </a:p>
          <a:p>
            <a:pPr lvl="2"/>
            <a:r>
              <a:rPr lang="en-US" sz="2600" dirty="0" err="1"/>
              <a:t>i</a:t>
            </a:r>
            <a:r>
              <a:rPr lang="en-US" sz="2600" dirty="0"/>
              <a:t>.	If “Y”, who is Sub-ISO</a:t>
            </a:r>
          </a:p>
          <a:p>
            <a:r>
              <a:rPr lang="en-US" sz="2600" dirty="0"/>
              <a:t>30.	Surcharge Fee “Y–N”</a:t>
            </a:r>
          </a:p>
          <a:p>
            <a:pPr lvl="2"/>
            <a:r>
              <a:rPr lang="en-US" sz="2600" dirty="0" err="1"/>
              <a:t>i</a:t>
            </a:r>
            <a:r>
              <a:rPr lang="en-US" sz="2600" dirty="0"/>
              <a:t>.	If “Y”, Surcharge Fee Amount $</a:t>
            </a:r>
          </a:p>
          <a:p>
            <a:r>
              <a:rPr lang="en-US" sz="2600" dirty="0"/>
              <a:t>31.	ISO Processing Fee “Y–N”</a:t>
            </a:r>
          </a:p>
          <a:p>
            <a:pPr lvl="2"/>
            <a:r>
              <a:rPr lang="en-US" sz="2600" dirty="0" err="1"/>
              <a:t>i</a:t>
            </a:r>
            <a:r>
              <a:rPr lang="en-US" sz="2600" dirty="0"/>
              <a:t>.	If “Y”, Processing Fee Amount $</a:t>
            </a:r>
          </a:p>
          <a:p>
            <a:pPr marL="914400" lvl="2" indent="0">
              <a:buNone/>
            </a:pPr>
            <a:endParaRPr lang="en-US" sz="1600" dirty="0"/>
          </a:p>
        </p:txBody>
      </p:sp>
    </p:spTree>
    <p:extLst>
      <p:ext uri="{BB962C8B-B14F-4D97-AF65-F5344CB8AC3E}">
        <p14:creationId xmlns:p14="http://schemas.microsoft.com/office/powerpoint/2010/main" val="20303042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Data Points Continued - 8</a:t>
            </a:r>
          </a:p>
        </p:txBody>
      </p:sp>
      <p:sp>
        <p:nvSpPr>
          <p:cNvPr id="3" name="Content Placeholder 2"/>
          <p:cNvSpPr>
            <a:spLocks noGrp="1"/>
          </p:cNvSpPr>
          <p:nvPr>
            <p:ph idx="1"/>
          </p:nvPr>
        </p:nvSpPr>
        <p:spPr/>
        <p:txBody>
          <a:bodyPr>
            <a:normAutofit/>
          </a:bodyPr>
          <a:lstStyle/>
          <a:p>
            <a:r>
              <a:rPr lang="en-US" sz="2800" dirty="0"/>
              <a:t>32.	Fee Distribution</a:t>
            </a:r>
          </a:p>
          <a:p>
            <a:pPr lvl="2"/>
            <a:r>
              <a:rPr lang="en-US" sz="2000" dirty="0" err="1"/>
              <a:t>i</a:t>
            </a:r>
            <a:r>
              <a:rPr lang="en-US" sz="2000" dirty="0"/>
              <a:t>.	 % Surcharge Fee to [__] </a:t>
            </a:r>
          </a:p>
          <a:p>
            <a:pPr lvl="2"/>
            <a:r>
              <a:rPr lang="en-US" sz="2000" dirty="0"/>
              <a:t>ii.	 % Surcharge Fee to [__] </a:t>
            </a:r>
          </a:p>
          <a:p>
            <a:pPr lvl="2"/>
            <a:r>
              <a:rPr lang="en-US" sz="2000" dirty="0"/>
              <a:t>iii.	 % Interchange Fee to [__] </a:t>
            </a:r>
          </a:p>
          <a:p>
            <a:pPr lvl="2"/>
            <a:r>
              <a:rPr lang="en-US" sz="2000" dirty="0"/>
              <a:t>iv.	 % Interchange Fee to [__] </a:t>
            </a:r>
          </a:p>
          <a:p>
            <a:pPr lvl="2"/>
            <a:r>
              <a:rPr lang="en-US" sz="2000" dirty="0"/>
              <a:t>v.	 % Processing Fee to [__] </a:t>
            </a:r>
          </a:p>
          <a:p>
            <a:pPr lvl="2"/>
            <a:r>
              <a:rPr lang="en-US" sz="2000" dirty="0"/>
              <a:t>vi.	 % Processing Fee to [__] 		</a:t>
            </a:r>
          </a:p>
          <a:p>
            <a:r>
              <a:rPr lang="en-US" sz="2800" dirty="0"/>
              <a:t>33.	Fee Payment Schedule</a:t>
            </a:r>
          </a:p>
          <a:p>
            <a:r>
              <a:rPr lang="en-US" sz="2800" dirty="0"/>
              <a:t>34.	TPSP Processor Fee Amount Per 	Transaction $</a:t>
            </a:r>
          </a:p>
          <a:p>
            <a:pPr marL="914400" lvl="2" indent="0">
              <a:buNone/>
            </a:pPr>
            <a:endParaRPr lang="en-US" sz="2800" dirty="0"/>
          </a:p>
        </p:txBody>
      </p:sp>
    </p:spTree>
    <p:extLst>
      <p:ext uri="{BB962C8B-B14F-4D97-AF65-F5344CB8AC3E}">
        <p14:creationId xmlns:p14="http://schemas.microsoft.com/office/powerpoint/2010/main" val="9083038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Data Points Continued - 9</a:t>
            </a:r>
          </a:p>
        </p:txBody>
      </p:sp>
      <p:sp>
        <p:nvSpPr>
          <p:cNvPr id="3" name="Content Placeholder 2"/>
          <p:cNvSpPr>
            <a:spLocks noGrp="1"/>
          </p:cNvSpPr>
          <p:nvPr>
            <p:ph idx="1"/>
          </p:nvPr>
        </p:nvSpPr>
        <p:spPr/>
        <p:txBody>
          <a:bodyPr>
            <a:normAutofit fontScale="92500" lnSpcReduction="20000"/>
          </a:bodyPr>
          <a:lstStyle/>
          <a:p>
            <a:r>
              <a:rPr lang="en-US" sz="2600" dirty="0"/>
              <a:t>35.	Termination Rights</a:t>
            </a:r>
          </a:p>
          <a:p>
            <a:r>
              <a:rPr lang="en-US" sz="2600" dirty="0"/>
              <a:t>	</a:t>
            </a:r>
            <a:r>
              <a:rPr lang="en-US" sz="2600" dirty="0" err="1"/>
              <a:t>i</a:t>
            </a:r>
            <a:r>
              <a:rPr lang="en-US" sz="2600" dirty="0"/>
              <a:t>.	Breach With Cause</a:t>
            </a:r>
          </a:p>
          <a:p>
            <a:r>
              <a:rPr lang="en-US" sz="2600" dirty="0"/>
              <a:t>		a.	Notice Requirements “Y–N”</a:t>
            </a:r>
          </a:p>
          <a:p>
            <a:r>
              <a:rPr lang="en-US" sz="2600" dirty="0"/>
              <a:t>		b. 	If “Y”, time</a:t>
            </a:r>
          </a:p>
          <a:p>
            <a:r>
              <a:rPr lang="en-US" sz="2600" dirty="0"/>
              <a:t>		c.	Cure Rights “Y–N”</a:t>
            </a:r>
          </a:p>
          <a:p>
            <a:r>
              <a:rPr lang="en-US" sz="2600" dirty="0"/>
              <a:t>	ii.	Breach Without Cause</a:t>
            </a:r>
          </a:p>
          <a:p>
            <a:pPr marL="1828800" lvl="4" indent="0">
              <a:buNone/>
            </a:pPr>
            <a:r>
              <a:rPr lang="en-US" sz="2600" dirty="0"/>
              <a:t>a.	Notice Requirements “Y–N”</a:t>
            </a:r>
          </a:p>
          <a:p>
            <a:pPr marL="1828800" lvl="4" indent="0">
              <a:buNone/>
            </a:pPr>
            <a:r>
              <a:rPr lang="en-US" sz="2600" dirty="0"/>
              <a:t>b.	If “Y”, time</a:t>
            </a:r>
          </a:p>
          <a:p>
            <a:r>
              <a:rPr lang="en-US" sz="2600" dirty="0"/>
              <a:t>		c.	Cure Rights “Y–N”</a:t>
            </a:r>
          </a:p>
          <a:p>
            <a:r>
              <a:rPr lang="en-US" sz="2600" dirty="0"/>
              <a:t>	iii.	Definition of Breach “Y–N”</a:t>
            </a:r>
          </a:p>
          <a:p>
            <a:r>
              <a:rPr lang="en-US" sz="2600" dirty="0"/>
              <a:t>36.	Liquidated Damage Clause “Y–N”</a:t>
            </a:r>
          </a:p>
          <a:p>
            <a:r>
              <a:rPr lang="en-US" sz="2600" dirty="0"/>
              <a:t>	</a:t>
            </a:r>
            <a:r>
              <a:rPr lang="en-US" sz="2600" dirty="0" err="1"/>
              <a:t>i</a:t>
            </a:r>
            <a:r>
              <a:rPr lang="en-US" sz="2600" dirty="0"/>
              <a:t>.	If “Y”, amount</a:t>
            </a:r>
          </a:p>
          <a:p>
            <a:pPr marL="914400" lvl="2" indent="0">
              <a:buNone/>
            </a:pPr>
            <a:endParaRPr lang="en-US" sz="2800" dirty="0"/>
          </a:p>
        </p:txBody>
      </p:sp>
    </p:spTree>
    <p:extLst>
      <p:ext uri="{BB962C8B-B14F-4D97-AF65-F5344CB8AC3E}">
        <p14:creationId xmlns:p14="http://schemas.microsoft.com/office/powerpoint/2010/main" val="13718380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Data Points Continued - 10</a:t>
            </a:r>
          </a:p>
        </p:txBody>
      </p:sp>
      <p:sp>
        <p:nvSpPr>
          <p:cNvPr id="3" name="Content Placeholder 2"/>
          <p:cNvSpPr>
            <a:spLocks noGrp="1"/>
          </p:cNvSpPr>
          <p:nvPr>
            <p:ph idx="1"/>
          </p:nvPr>
        </p:nvSpPr>
        <p:spPr/>
        <p:txBody>
          <a:bodyPr>
            <a:normAutofit lnSpcReduction="10000"/>
          </a:bodyPr>
          <a:lstStyle/>
          <a:p>
            <a:r>
              <a:rPr lang="en-US" sz="2800" dirty="0"/>
              <a:t>37.	Assignability Clause </a:t>
            </a:r>
          </a:p>
          <a:p>
            <a:r>
              <a:rPr lang="en-US" sz="2800" dirty="0"/>
              <a:t>	</a:t>
            </a:r>
            <a:r>
              <a:rPr lang="en-US" sz="2800" dirty="0" err="1"/>
              <a:t>i</a:t>
            </a:r>
            <a:r>
              <a:rPr lang="en-US" sz="2800" dirty="0"/>
              <a:t>.	Unilateral – Bilateral</a:t>
            </a:r>
          </a:p>
          <a:p>
            <a:r>
              <a:rPr lang="en-US" sz="2800" dirty="0"/>
              <a:t>	ii.	Sole option “Y–N”</a:t>
            </a:r>
          </a:p>
          <a:p>
            <a:r>
              <a:rPr lang="en-US" sz="2800" dirty="0"/>
              <a:t>	iii.	Not Unreasonably Withheld “Y–N”</a:t>
            </a:r>
          </a:p>
          <a:p>
            <a:r>
              <a:rPr lang="en-US" sz="2800" dirty="0"/>
              <a:t>	iv.	Over 51% sold re assignment “Y–N”	</a:t>
            </a:r>
          </a:p>
          <a:p>
            <a:r>
              <a:rPr lang="en-US" sz="2800" dirty="0"/>
              <a:t>38.	Restriction on Relocating Biz</a:t>
            </a:r>
          </a:p>
          <a:p>
            <a:r>
              <a:rPr lang="en-US" sz="2800" dirty="0"/>
              <a:t>39.	Restriction on Relocating ATM</a:t>
            </a:r>
          </a:p>
          <a:p>
            <a:r>
              <a:rPr lang="en-US" sz="2800" dirty="0"/>
              <a:t>40.	Restriction on Sell of ATM</a:t>
            </a:r>
          </a:p>
          <a:p>
            <a:r>
              <a:rPr lang="en-US" sz="2800" dirty="0"/>
              <a:t>41.	Right of Offset</a:t>
            </a:r>
          </a:p>
          <a:p>
            <a:endParaRPr lang="en-US" sz="2800" dirty="0"/>
          </a:p>
          <a:p>
            <a:pPr marL="914400" lvl="2" indent="0">
              <a:buNone/>
            </a:pPr>
            <a:endParaRPr lang="en-US" sz="2800" dirty="0"/>
          </a:p>
        </p:txBody>
      </p:sp>
    </p:spTree>
    <p:extLst>
      <p:ext uri="{BB962C8B-B14F-4D97-AF65-F5344CB8AC3E}">
        <p14:creationId xmlns:p14="http://schemas.microsoft.com/office/powerpoint/2010/main" val="40381205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Data Points Continued - 11</a:t>
            </a:r>
          </a:p>
        </p:txBody>
      </p:sp>
      <p:sp>
        <p:nvSpPr>
          <p:cNvPr id="3" name="Content Placeholder 2"/>
          <p:cNvSpPr>
            <a:spLocks noGrp="1"/>
          </p:cNvSpPr>
          <p:nvPr>
            <p:ph idx="1"/>
          </p:nvPr>
        </p:nvSpPr>
        <p:spPr/>
        <p:txBody>
          <a:bodyPr>
            <a:normAutofit fontScale="77500" lnSpcReduction="20000"/>
          </a:bodyPr>
          <a:lstStyle/>
          <a:p>
            <a:r>
              <a:rPr lang="en-US" sz="2800" dirty="0"/>
              <a:t>42.	Controlling Law</a:t>
            </a:r>
          </a:p>
          <a:p>
            <a:r>
              <a:rPr lang="en-US" sz="2800" dirty="0"/>
              <a:t>43.	Venue</a:t>
            </a:r>
          </a:p>
          <a:p>
            <a:r>
              <a:rPr lang="en-US" sz="2800" dirty="0"/>
              <a:t>44.	Attorney Fees</a:t>
            </a:r>
          </a:p>
          <a:p>
            <a:r>
              <a:rPr lang="en-US" sz="2800" dirty="0"/>
              <a:t>45.	Hold Harmless/Indemnification</a:t>
            </a:r>
          </a:p>
          <a:p>
            <a:r>
              <a:rPr lang="en-US" sz="2800" dirty="0"/>
              <a:t>	</a:t>
            </a:r>
            <a:r>
              <a:rPr lang="en-US" sz="2800" dirty="0" err="1"/>
              <a:t>i</a:t>
            </a:r>
            <a:r>
              <a:rPr lang="en-US" sz="2800" dirty="0"/>
              <a:t>.	Unilateral or bilateral</a:t>
            </a:r>
          </a:p>
          <a:p>
            <a:r>
              <a:rPr lang="en-US" sz="2800" dirty="0"/>
              <a:t>46.	Compliance Clause</a:t>
            </a:r>
          </a:p>
          <a:p>
            <a:r>
              <a:rPr lang="en-US" sz="2800" dirty="0"/>
              <a:t>	</a:t>
            </a:r>
            <a:r>
              <a:rPr lang="en-US" sz="2800" dirty="0" err="1"/>
              <a:t>i</a:t>
            </a:r>
            <a:r>
              <a:rPr lang="en-US" sz="2800" dirty="0"/>
              <a:t>.	Statutory</a:t>
            </a:r>
          </a:p>
          <a:p>
            <a:r>
              <a:rPr lang="en-US" sz="2800" dirty="0"/>
              <a:t>		a.	Unilateral or bilateral</a:t>
            </a:r>
          </a:p>
          <a:p>
            <a:r>
              <a:rPr lang="en-US" sz="2800" dirty="0"/>
              <a:t>	ii.	Network</a:t>
            </a:r>
          </a:p>
          <a:p>
            <a:r>
              <a:rPr lang="en-US" sz="2800" dirty="0"/>
              <a:t>		a.	Unilateral or bilateral</a:t>
            </a:r>
          </a:p>
          <a:p>
            <a:r>
              <a:rPr lang="en-US" sz="2800" dirty="0"/>
              <a:t>47.	Insurance</a:t>
            </a:r>
          </a:p>
          <a:p>
            <a:pPr lvl="2"/>
            <a:r>
              <a:rPr lang="en-US" sz="2800" dirty="0" err="1"/>
              <a:t>i</a:t>
            </a:r>
            <a:r>
              <a:rPr lang="en-US" sz="2800" dirty="0"/>
              <a:t>.	Written</a:t>
            </a:r>
          </a:p>
          <a:p>
            <a:pPr lvl="2"/>
            <a:r>
              <a:rPr lang="en-US" sz="2800" dirty="0"/>
              <a:t>ii.	Both Parties</a:t>
            </a:r>
          </a:p>
          <a:p>
            <a:endParaRPr lang="en-US" sz="2600" dirty="0"/>
          </a:p>
          <a:p>
            <a:endParaRPr lang="en-US" sz="2800" dirty="0"/>
          </a:p>
          <a:p>
            <a:pPr marL="914400" lvl="2" indent="0">
              <a:buNone/>
            </a:pPr>
            <a:endParaRPr lang="en-US" sz="2800" dirty="0"/>
          </a:p>
        </p:txBody>
      </p:sp>
    </p:spTree>
    <p:extLst>
      <p:ext uri="{BB962C8B-B14F-4D97-AF65-F5344CB8AC3E}">
        <p14:creationId xmlns:p14="http://schemas.microsoft.com/office/powerpoint/2010/main" val="6994097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Data Points Continued - 12</a:t>
            </a:r>
          </a:p>
        </p:txBody>
      </p:sp>
      <p:sp>
        <p:nvSpPr>
          <p:cNvPr id="3" name="Content Placeholder 2"/>
          <p:cNvSpPr>
            <a:spLocks noGrp="1"/>
          </p:cNvSpPr>
          <p:nvPr>
            <p:ph idx="1"/>
          </p:nvPr>
        </p:nvSpPr>
        <p:spPr/>
        <p:txBody>
          <a:bodyPr>
            <a:normAutofit/>
          </a:bodyPr>
          <a:lstStyle/>
          <a:p>
            <a:r>
              <a:rPr lang="en-US" sz="2800" dirty="0"/>
              <a:t>48.	Amendment</a:t>
            </a:r>
          </a:p>
          <a:p>
            <a:r>
              <a:rPr lang="en-US" sz="2800" dirty="0"/>
              <a:t>	</a:t>
            </a:r>
            <a:r>
              <a:rPr lang="en-US" sz="2800" dirty="0" err="1"/>
              <a:t>i</a:t>
            </a:r>
            <a:r>
              <a:rPr lang="en-US" sz="2800" dirty="0"/>
              <a:t>.	Written</a:t>
            </a:r>
          </a:p>
          <a:p>
            <a:r>
              <a:rPr lang="en-US" sz="2800" dirty="0"/>
              <a:t>	ii.	Both Parties</a:t>
            </a:r>
          </a:p>
          <a:p>
            <a:r>
              <a:rPr lang="en-US" sz="2800" dirty="0"/>
              <a:t>49.	Advertising/Branding of ATM</a:t>
            </a:r>
          </a:p>
          <a:p>
            <a:r>
              <a:rPr lang="en-US" sz="2800" dirty="0"/>
              <a:t>50.	Executed by All Parties “Y–N”</a:t>
            </a:r>
          </a:p>
          <a:p>
            <a:r>
              <a:rPr lang="en-US" sz="2800" dirty="0"/>
              <a:t>51.	Exhibits “Y–N” </a:t>
            </a:r>
          </a:p>
          <a:p>
            <a:r>
              <a:rPr lang="en-US" sz="2800" dirty="0"/>
              <a:t>	</a:t>
            </a:r>
            <a:r>
              <a:rPr lang="en-US" sz="2800" dirty="0" err="1"/>
              <a:t>i</a:t>
            </a:r>
            <a:r>
              <a:rPr lang="en-US" sz="2800" dirty="0"/>
              <a:t>.	ID &amp; Description</a:t>
            </a:r>
          </a:p>
          <a:p>
            <a:r>
              <a:rPr lang="en-US" sz="2800" dirty="0"/>
              <a:t>	ii.	ID &amp; Description </a:t>
            </a:r>
          </a:p>
          <a:p>
            <a:endParaRPr lang="en-US" sz="2800" dirty="0"/>
          </a:p>
          <a:p>
            <a:pPr marL="914400" lvl="2" indent="0">
              <a:buNone/>
            </a:pPr>
            <a:endParaRPr lang="en-US" sz="2800" dirty="0"/>
          </a:p>
        </p:txBody>
      </p:sp>
    </p:spTree>
    <p:extLst>
      <p:ext uri="{BB962C8B-B14F-4D97-AF65-F5344CB8AC3E}">
        <p14:creationId xmlns:p14="http://schemas.microsoft.com/office/powerpoint/2010/main" val="11615182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Contract Management Systems</a:t>
            </a:r>
          </a:p>
        </p:txBody>
      </p:sp>
      <p:sp>
        <p:nvSpPr>
          <p:cNvPr id="3" name="Content Placeholder 2"/>
          <p:cNvSpPr>
            <a:spLocks noGrp="1"/>
          </p:cNvSpPr>
          <p:nvPr>
            <p:ph idx="1"/>
          </p:nvPr>
        </p:nvSpPr>
        <p:spPr/>
        <p:txBody>
          <a:bodyPr>
            <a:normAutofit fontScale="92500" lnSpcReduction="10000"/>
          </a:bodyPr>
          <a:lstStyle/>
          <a:p>
            <a:pPr>
              <a:buClr>
                <a:schemeClr val="accent2"/>
              </a:buClr>
            </a:pPr>
            <a:r>
              <a:rPr lang="en-US" noProof="1"/>
              <a:t>As stated earlier, companies transitioned to electronic-digitized contract management systems to:</a:t>
            </a:r>
          </a:p>
          <a:p>
            <a:pPr lvl="1">
              <a:buClr>
                <a:schemeClr val="accent2"/>
              </a:buClr>
            </a:pPr>
            <a:r>
              <a:rPr lang="en-US" noProof="1"/>
              <a:t>save time</a:t>
            </a:r>
          </a:p>
          <a:p>
            <a:pPr lvl="1">
              <a:buClr>
                <a:schemeClr val="accent2"/>
              </a:buClr>
            </a:pPr>
            <a:r>
              <a:rPr lang="en-US" noProof="1"/>
              <a:t>reduce costs</a:t>
            </a:r>
          </a:p>
          <a:p>
            <a:pPr lvl="1">
              <a:buClr>
                <a:schemeClr val="accent2"/>
              </a:buClr>
            </a:pPr>
            <a:r>
              <a:rPr lang="en-US" noProof="1"/>
              <a:t>reduce risks</a:t>
            </a:r>
          </a:p>
          <a:p>
            <a:pPr lvl="1">
              <a:buClr>
                <a:schemeClr val="accent2"/>
              </a:buClr>
            </a:pPr>
            <a:r>
              <a:rPr lang="en-US" noProof="1"/>
              <a:t>generate &amp; expedite enumerable types of reports for management to facilitate more efficient mangement of company assets &amp; thereby increase the value of their long term contracts</a:t>
            </a:r>
          </a:p>
        </p:txBody>
      </p:sp>
    </p:spTree>
    <p:extLst>
      <p:ext uri="{BB962C8B-B14F-4D97-AF65-F5344CB8AC3E}">
        <p14:creationId xmlns:p14="http://schemas.microsoft.com/office/powerpoint/2010/main" val="21009017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Contract Management Systems - 2</a:t>
            </a:r>
          </a:p>
        </p:txBody>
      </p:sp>
      <p:sp>
        <p:nvSpPr>
          <p:cNvPr id="3" name="Content Placeholder 2"/>
          <p:cNvSpPr>
            <a:spLocks noGrp="1"/>
          </p:cNvSpPr>
          <p:nvPr>
            <p:ph idx="1"/>
          </p:nvPr>
        </p:nvSpPr>
        <p:spPr/>
        <p:txBody>
          <a:bodyPr>
            <a:normAutofit fontScale="85000" lnSpcReduction="20000"/>
          </a:bodyPr>
          <a:lstStyle/>
          <a:p>
            <a:pPr>
              <a:buClr>
                <a:schemeClr val="accent2"/>
              </a:buClr>
            </a:pPr>
            <a:r>
              <a:rPr lang="en-US" noProof="1"/>
              <a:t>Over time, more </a:t>
            </a:r>
            <a:r>
              <a:rPr lang="en-US" noProof="1" smtClean="0"/>
              <a:t>digital </a:t>
            </a:r>
            <a:r>
              <a:rPr lang="en-US" noProof="1"/>
              <a:t>contract management systems were developed &amp; are available in the market place.</a:t>
            </a:r>
          </a:p>
          <a:p>
            <a:pPr>
              <a:buClr>
                <a:schemeClr val="accent2"/>
              </a:buClr>
            </a:pPr>
            <a:r>
              <a:rPr lang="en-US" noProof="1"/>
              <a:t>The primary core functionalities of any CMS to  consider are:</a:t>
            </a:r>
          </a:p>
          <a:p>
            <a:pPr lvl="1">
              <a:buClr>
                <a:schemeClr val="accent2"/>
              </a:buClr>
            </a:pPr>
            <a:r>
              <a:rPr lang="en-US" noProof="1"/>
              <a:t>An extensive online (cloud) SECURE DEPOSITORY to hold complete contracts in a VIRTUAL file cabinet that can be accesible REMOTELY, with REDUNDANT sites to prevent loss of contracts.</a:t>
            </a:r>
          </a:p>
          <a:p>
            <a:pPr lvl="1">
              <a:buClr>
                <a:schemeClr val="accent2"/>
              </a:buClr>
            </a:pPr>
            <a:r>
              <a:rPr lang="en-US" noProof="1"/>
              <a:t>Ability to IMPORT DATA POINTS initially &amp; periodically at anytime related to a contract, to allow immediate DISCOVERY, RECOVERY of data for reports and/or alerts.</a:t>
            </a:r>
          </a:p>
          <a:p>
            <a:pPr marL="457200" lvl="1" indent="0">
              <a:buClr>
                <a:schemeClr val="accent2"/>
              </a:buClr>
              <a:buNone/>
            </a:pPr>
            <a:endParaRPr lang="en-US" noProof="1"/>
          </a:p>
          <a:p>
            <a:pPr marL="0" indent="0">
              <a:buClr>
                <a:schemeClr val="accent2"/>
              </a:buClr>
              <a:buNone/>
            </a:pPr>
            <a:r>
              <a:rPr lang="en-US" noProof="1"/>
              <a:t> </a:t>
            </a:r>
          </a:p>
          <a:p>
            <a:pPr lvl="1">
              <a:buClr>
                <a:schemeClr val="accent2"/>
              </a:buClr>
            </a:pPr>
            <a:endParaRPr lang="en-US" sz="3400" noProof="1"/>
          </a:p>
        </p:txBody>
      </p:sp>
    </p:spTree>
    <p:extLst>
      <p:ext uri="{BB962C8B-B14F-4D97-AF65-F5344CB8AC3E}">
        <p14:creationId xmlns:p14="http://schemas.microsoft.com/office/powerpoint/2010/main" val="1447248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Overview</a:t>
            </a:r>
          </a:p>
        </p:txBody>
      </p:sp>
      <p:sp>
        <p:nvSpPr>
          <p:cNvPr id="3" name="Content Placeholder 2"/>
          <p:cNvSpPr>
            <a:spLocks noGrp="1"/>
          </p:cNvSpPr>
          <p:nvPr>
            <p:ph idx="1"/>
          </p:nvPr>
        </p:nvSpPr>
        <p:spPr/>
        <p:txBody>
          <a:bodyPr>
            <a:noAutofit/>
          </a:bodyPr>
          <a:lstStyle/>
          <a:p>
            <a:pPr lvl="1"/>
            <a:r>
              <a:rPr lang="en-US" dirty="0"/>
              <a:t>1</a:t>
            </a:r>
            <a:r>
              <a:rPr lang="en-US" baseline="30000" dirty="0"/>
              <a:t>st</a:t>
            </a:r>
            <a:r>
              <a:rPr lang="en-US" dirty="0"/>
              <a:t> Session will cover Data Contract Management</a:t>
            </a:r>
          </a:p>
          <a:p>
            <a:pPr lvl="2"/>
            <a:r>
              <a:rPr lang="en-US" sz="2800" dirty="0"/>
              <a:t>History</a:t>
            </a:r>
          </a:p>
          <a:p>
            <a:pPr lvl="2"/>
            <a:r>
              <a:rPr lang="en-US" sz="2800" dirty="0"/>
              <a:t>Development</a:t>
            </a:r>
          </a:p>
          <a:p>
            <a:pPr lvl="2"/>
            <a:r>
              <a:rPr lang="en-US" sz="2800" dirty="0"/>
              <a:t>Typical ATM Industry Agreements</a:t>
            </a:r>
          </a:p>
          <a:p>
            <a:pPr lvl="2"/>
            <a:r>
              <a:rPr lang="en-US" sz="2800" dirty="0"/>
              <a:t>Contract Data Points</a:t>
            </a:r>
          </a:p>
          <a:p>
            <a:pPr lvl="2"/>
            <a:r>
              <a:rPr lang="en-US" sz="2800" dirty="0"/>
              <a:t>Contract Management Systems </a:t>
            </a:r>
          </a:p>
          <a:p>
            <a:pPr lvl="2"/>
            <a:r>
              <a:rPr lang="en-US" sz="2800" dirty="0"/>
              <a:t>CMS Core Features/Reports/Examples</a:t>
            </a:r>
          </a:p>
          <a:p>
            <a:pPr lvl="2"/>
            <a:r>
              <a:rPr lang="en-US" sz="2800" dirty="0"/>
              <a:t>What To Look For In a CMS System</a:t>
            </a:r>
          </a:p>
          <a:p>
            <a:pPr lvl="2"/>
            <a:r>
              <a:rPr lang="en-US" sz="2800" dirty="0"/>
              <a:t>Closing</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Contract Management Systems - 3</a:t>
            </a:r>
          </a:p>
        </p:txBody>
      </p:sp>
      <p:sp>
        <p:nvSpPr>
          <p:cNvPr id="3" name="Content Placeholder 2"/>
          <p:cNvSpPr>
            <a:spLocks noGrp="1"/>
          </p:cNvSpPr>
          <p:nvPr>
            <p:ph idx="1"/>
          </p:nvPr>
        </p:nvSpPr>
        <p:spPr/>
        <p:txBody>
          <a:bodyPr>
            <a:normAutofit/>
          </a:bodyPr>
          <a:lstStyle/>
          <a:p>
            <a:pPr lvl="1">
              <a:buClr>
                <a:schemeClr val="accent2"/>
              </a:buClr>
            </a:pPr>
            <a:r>
              <a:rPr lang="en-US" noProof="1"/>
              <a:t>Ability to facilitate the TRACKING &amp; LOCATION of DATA POINTS for specific contracts or groups of contracts that meet various criteria, variables.</a:t>
            </a:r>
          </a:p>
          <a:p>
            <a:pPr lvl="1">
              <a:buClr>
                <a:schemeClr val="accent2"/>
              </a:buClr>
            </a:pPr>
            <a:r>
              <a:rPr lang="en-US" noProof="1"/>
              <a:t>The AGGREGATION of contracts and/or their identified DATA POINTS for reporting purposes.</a:t>
            </a:r>
          </a:p>
          <a:p>
            <a:pPr lvl="1">
              <a:buClr>
                <a:schemeClr val="accent2"/>
              </a:buClr>
            </a:pPr>
            <a:r>
              <a:rPr lang="en-US" noProof="1"/>
              <a:t>EASE of INPUTTING (importing) data, use of SYSTEM. </a:t>
            </a:r>
          </a:p>
          <a:p>
            <a:pPr lvl="1">
              <a:buClr>
                <a:schemeClr val="accent2"/>
              </a:buClr>
            </a:pPr>
            <a:endParaRPr lang="en-US" noProof="1"/>
          </a:p>
          <a:p>
            <a:pPr>
              <a:buClr>
                <a:schemeClr val="accent2"/>
              </a:buClr>
            </a:pPr>
            <a:r>
              <a:rPr lang="en-US" noProof="1"/>
              <a:t> 	 </a:t>
            </a:r>
          </a:p>
          <a:p>
            <a:pPr lvl="1">
              <a:buClr>
                <a:schemeClr val="accent2"/>
              </a:buClr>
            </a:pPr>
            <a:endParaRPr lang="en-US" sz="3400" noProof="1"/>
          </a:p>
        </p:txBody>
      </p:sp>
    </p:spTree>
    <p:extLst>
      <p:ext uri="{BB962C8B-B14F-4D97-AF65-F5344CB8AC3E}">
        <p14:creationId xmlns:p14="http://schemas.microsoft.com/office/powerpoint/2010/main" val="22387619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CMS REPORTS</a:t>
            </a:r>
          </a:p>
        </p:txBody>
      </p:sp>
      <p:sp>
        <p:nvSpPr>
          <p:cNvPr id="3" name="Content Placeholder 2"/>
          <p:cNvSpPr>
            <a:spLocks noGrp="1"/>
          </p:cNvSpPr>
          <p:nvPr>
            <p:ph idx="1"/>
          </p:nvPr>
        </p:nvSpPr>
        <p:spPr/>
        <p:txBody>
          <a:bodyPr>
            <a:normAutofit/>
          </a:bodyPr>
          <a:lstStyle/>
          <a:p>
            <a:pPr>
              <a:buClr>
                <a:schemeClr val="accent2"/>
              </a:buClr>
            </a:pPr>
            <a:r>
              <a:rPr lang="en-US" sz="3600" noProof="1"/>
              <a:t>What kind of reports can you generate?</a:t>
            </a:r>
          </a:p>
          <a:p>
            <a:pPr>
              <a:buClr>
                <a:schemeClr val="accent2"/>
              </a:buClr>
            </a:pPr>
            <a:r>
              <a:rPr lang="en-US" sz="3600" noProof="1"/>
              <a:t>What does a report look like?</a:t>
            </a:r>
          </a:p>
          <a:p>
            <a:pPr>
              <a:buClr>
                <a:schemeClr val="accent2"/>
              </a:buClr>
            </a:pPr>
            <a:r>
              <a:rPr lang="en-US" sz="3600" noProof="1"/>
              <a:t>The following three slides gives you an idea what types of reports you can genertate after you have imported whatever Data Points you have chosen to track for your contracts.</a:t>
            </a:r>
          </a:p>
        </p:txBody>
      </p:sp>
    </p:spTree>
    <p:extLst>
      <p:ext uri="{BB962C8B-B14F-4D97-AF65-F5344CB8AC3E}">
        <p14:creationId xmlns:p14="http://schemas.microsoft.com/office/powerpoint/2010/main" val="35880242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Processing &amp; Surcharge Fees</a:t>
            </a:r>
          </a:p>
        </p:txBody>
      </p:sp>
      <p:sp>
        <p:nvSpPr>
          <p:cNvPr id="3" name="Content Placeholder 2"/>
          <p:cNvSpPr>
            <a:spLocks noGrp="1"/>
          </p:cNvSpPr>
          <p:nvPr>
            <p:ph idx="1"/>
          </p:nvPr>
        </p:nvSpPr>
        <p:spPr/>
        <p:txBody>
          <a:bodyPr/>
          <a:lstStyle/>
          <a:p>
            <a:r>
              <a:rPr lang="en-US" dirty="0"/>
              <a:t>l</a:t>
            </a:r>
          </a:p>
        </p:txBody>
      </p:sp>
      <p:pic>
        <p:nvPicPr>
          <p:cNvPr id="5" name="Picture 4"/>
          <p:cNvPicPr>
            <a:picLocks noChangeAspect="1"/>
          </p:cNvPicPr>
          <p:nvPr/>
        </p:nvPicPr>
        <p:blipFill>
          <a:blip r:embed="rId2"/>
          <a:stretch>
            <a:fillRect/>
          </a:stretch>
        </p:blipFill>
        <p:spPr>
          <a:xfrm>
            <a:off x="93104" y="1815296"/>
            <a:ext cx="8957792" cy="1905000"/>
          </a:xfrm>
          <a:prstGeom prst="rect">
            <a:avLst/>
          </a:prstGeom>
        </p:spPr>
      </p:pic>
    </p:spTree>
    <p:extLst>
      <p:ext uri="{BB962C8B-B14F-4D97-AF65-F5344CB8AC3E}">
        <p14:creationId xmlns:p14="http://schemas.microsoft.com/office/powerpoint/2010/main" val="24952216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ATM Status Quick Audit</a:t>
            </a:r>
          </a:p>
        </p:txBody>
      </p:sp>
      <p:sp>
        <p:nvSpPr>
          <p:cNvPr id="7" name="Content Placeholder 6"/>
          <p:cNvSpPr>
            <a:spLocks noGrp="1"/>
          </p:cNvSpPr>
          <p:nvPr>
            <p:ph idx="1"/>
          </p:nvPr>
        </p:nvSpPr>
        <p:spPr/>
        <p:txBody>
          <a:bodyPr/>
          <a:lstStyle/>
          <a:p>
            <a:endParaRPr lang="en-US"/>
          </a:p>
        </p:txBody>
      </p:sp>
      <p:pic>
        <p:nvPicPr>
          <p:cNvPr id="8" name="Picture 7"/>
          <p:cNvPicPr>
            <a:picLocks noChangeAspect="1"/>
          </p:cNvPicPr>
          <p:nvPr/>
        </p:nvPicPr>
        <p:blipFill>
          <a:blip r:embed="rId2"/>
          <a:stretch>
            <a:fillRect/>
          </a:stretch>
        </p:blipFill>
        <p:spPr>
          <a:xfrm>
            <a:off x="228600" y="1841966"/>
            <a:ext cx="8833546" cy="1968034"/>
          </a:xfrm>
          <a:prstGeom prst="rect">
            <a:avLst/>
          </a:prstGeom>
        </p:spPr>
      </p:pic>
    </p:spTree>
    <p:extLst>
      <p:ext uri="{BB962C8B-B14F-4D97-AF65-F5344CB8AC3E}">
        <p14:creationId xmlns:p14="http://schemas.microsoft.com/office/powerpoint/2010/main" val="16586143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Contract Renewal &amp; Termination</a:t>
            </a:r>
          </a:p>
        </p:txBody>
      </p:sp>
      <p:sp>
        <p:nvSpPr>
          <p:cNvPr id="5" name="Content Placeholder 4"/>
          <p:cNvSpPr>
            <a:spLocks noGrp="1"/>
          </p:cNvSpPr>
          <p:nvPr>
            <p:ph idx="1"/>
          </p:nvPr>
        </p:nvSpPr>
        <p:spPr/>
        <p:txBody>
          <a:bodyPr/>
          <a:lstStyle/>
          <a:p>
            <a:endParaRPr lang="en-US" dirty="0"/>
          </a:p>
        </p:txBody>
      </p:sp>
      <p:pic>
        <p:nvPicPr>
          <p:cNvPr id="6" name="Picture 5"/>
          <p:cNvPicPr>
            <a:picLocks noChangeAspect="1"/>
          </p:cNvPicPr>
          <p:nvPr/>
        </p:nvPicPr>
        <p:blipFill>
          <a:blip r:embed="rId2"/>
          <a:stretch>
            <a:fillRect/>
          </a:stretch>
        </p:blipFill>
        <p:spPr>
          <a:xfrm>
            <a:off x="0" y="1805781"/>
            <a:ext cx="9134147" cy="2286000"/>
          </a:xfrm>
          <a:prstGeom prst="rect">
            <a:avLst/>
          </a:prstGeom>
        </p:spPr>
      </p:pic>
    </p:spTree>
    <p:extLst>
      <p:ext uri="{BB962C8B-B14F-4D97-AF65-F5344CB8AC3E}">
        <p14:creationId xmlns:p14="http://schemas.microsoft.com/office/powerpoint/2010/main" val="1233389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Summary of What To Look For In a CMS</a:t>
            </a:r>
          </a:p>
        </p:txBody>
      </p:sp>
      <p:sp>
        <p:nvSpPr>
          <p:cNvPr id="3" name="Content Placeholder 2"/>
          <p:cNvSpPr>
            <a:spLocks noGrp="1"/>
          </p:cNvSpPr>
          <p:nvPr>
            <p:ph idx="1"/>
          </p:nvPr>
        </p:nvSpPr>
        <p:spPr/>
        <p:txBody>
          <a:bodyPr>
            <a:normAutofit/>
          </a:bodyPr>
          <a:lstStyle/>
          <a:p>
            <a:r>
              <a:rPr lang="en-US" dirty="0"/>
              <a:t>Contract Storage:</a:t>
            </a:r>
          </a:p>
          <a:p>
            <a:pPr lvl="1"/>
            <a:r>
              <a:rPr lang="en-US" dirty="0"/>
              <a:t>What Manner</a:t>
            </a:r>
          </a:p>
          <a:p>
            <a:pPr lvl="1"/>
            <a:r>
              <a:rPr lang="en-US" dirty="0"/>
              <a:t>What Capacity</a:t>
            </a:r>
          </a:p>
          <a:p>
            <a:r>
              <a:rPr lang="en-US" dirty="0"/>
              <a:t>Ease of Data Entry</a:t>
            </a:r>
          </a:p>
          <a:p>
            <a:pPr lvl="1"/>
            <a:r>
              <a:rPr lang="en-US" dirty="0"/>
              <a:t>Can it be Customized</a:t>
            </a:r>
          </a:p>
          <a:p>
            <a:r>
              <a:rPr lang="en-US" dirty="0"/>
              <a:t>Alerts</a:t>
            </a:r>
          </a:p>
          <a:p>
            <a:pPr lvl="1"/>
            <a:r>
              <a:rPr lang="en-US" dirty="0"/>
              <a:t>How &amp; Ease to Set re Key Terms</a:t>
            </a:r>
          </a:p>
          <a:p>
            <a:pPr lvl="1"/>
            <a:r>
              <a:rPr lang="en-US" dirty="0"/>
              <a:t>To Whom</a:t>
            </a:r>
          </a:p>
          <a:p>
            <a:endParaRPr lang="en-US" dirty="0"/>
          </a:p>
          <a:p>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Summary of What To Look For - 2</a:t>
            </a:r>
          </a:p>
        </p:txBody>
      </p:sp>
      <p:sp>
        <p:nvSpPr>
          <p:cNvPr id="3" name="Content Placeholder 2"/>
          <p:cNvSpPr>
            <a:spLocks noGrp="1"/>
          </p:cNvSpPr>
          <p:nvPr>
            <p:ph idx="1"/>
          </p:nvPr>
        </p:nvSpPr>
        <p:spPr/>
        <p:txBody>
          <a:bodyPr>
            <a:normAutofit/>
          </a:bodyPr>
          <a:lstStyle/>
          <a:p>
            <a:r>
              <a:rPr lang="en-US" dirty="0"/>
              <a:t>Data Points</a:t>
            </a:r>
          </a:p>
          <a:p>
            <a:pPr lvl="1"/>
            <a:r>
              <a:rPr lang="en-US" dirty="0"/>
              <a:t>Fields Searchable</a:t>
            </a:r>
          </a:p>
          <a:p>
            <a:r>
              <a:rPr lang="en-US" dirty="0"/>
              <a:t>Search Criteria </a:t>
            </a:r>
          </a:p>
          <a:p>
            <a:pPr lvl="1"/>
            <a:r>
              <a:rPr lang="en-US" dirty="0"/>
              <a:t>Refined</a:t>
            </a:r>
          </a:p>
          <a:p>
            <a:pPr lvl="1"/>
            <a:r>
              <a:rPr lang="en-US" dirty="0"/>
              <a:t>Filtered</a:t>
            </a:r>
          </a:p>
          <a:p>
            <a:pPr lvl="1"/>
            <a:r>
              <a:rPr lang="en-US" dirty="0"/>
              <a:t>Saved</a:t>
            </a:r>
          </a:p>
          <a:p>
            <a:pPr lvl="1"/>
            <a:r>
              <a:rPr lang="en-US" dirty="0"/>
              <a:t>Entire Contract</a:t>
            </a:r>
          </a:p>
          <a:p>
            <a:endParaRPr lang="en-US" dirty="0"/>
          </a:p>
        </p:txBody>
      </p:sp>
    </p:spTree>
    <p:extLst>
      <p:ext uri="{BB962C8B-B14F-4D97-AF65-F5344CB8AC3E}">
        <p14:creationId xmlns:p14="http://schemas.microsoft.com/office/powerpoint/2010/main" val="21430707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Summary of What To Look For - 3</a:t>
            </a:r>
          </a:p>
        </p:txBody>
      </p:sp>
      <p:sp>
        <p:nvSpPr>
          <p:cNvPr id="3" name="Content Placeholder 2"/>
          <p:cNvSpPr>
            <a:spLocks noGrp="1"/>
          </p:cNvSpPr>
          <p:nvPr>
            <p:ph idx="1"/>
          </p:nvPr>
        </p:nvSpPr>
        <p:spPr/>
        <p:txBody>
          <a:bodyPr>
            <a:normAutofit/>
          </a:bodyPr>
          <a:lstStyle/>
          <a:p>
            <a:r>
              <a:rPr lang="en-US" dirty="0"/>
              <a:t>Search Info Exported to a Report</a:t>
            </a:r>
          </a:p>
          <a:p>
            <a:r>
              <a:rPr lang="en-US" dirty="0"/>
              <a:t>Type of Reports</a:t>
            </a:r>
          </a:p>
          <a:p>
            <a:r>
              <a:rPr lang="en-US" dirty="0"/>
              <a:t>Cost</a:t>
            </a:r>
          </a:p>
          <a:p>
            <a:r>
              <a:rPr lang="en-US" dirty="0"/>
              <a:t>Training</a:t>
            </a:r>
          </a:p>
          <a:p>
            <a:endParaRPr lang="en-US" dirty="0"/>
          </a:p>
        </p:txBody>
      </p:sp>
    </p:spTree>
    <p:extLst>
      <p:ext uri="{BB962C8B-B14F-4D97-AF65-F5344CB8AC3E}">
        <p14:creationId xmlns:p14="http://schemas.microsoft.com/office/powerpoint/2010/main" val="20933821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Closing</a:t>
            </a:r>
          </a:p>
        </p:txBody>
      </p:sp>
      <p:sp>
        <p:nvSpPr>
          <p:cNvPr id="3" name="Content Placeholder 2"/>
          <p:cNvSpPr>
            <a:spLocks noGrp="1"/>
          </p:cNvSpPr>
          <p:nvPr>
            <p:ph idx="1"/>
          </p:nvPr>
        </p:nvSpPr>
        <p:spPr/>
        <p:txBody>
          <a:bodyPr>
            <a:normAutofit/>
          </a:bodyPr>
          <a:lstStyle/>
          <a:p>
            <a:r>
              <a:rPr lang="en-US" sz="4000" dirty="0"/>
              <a:t>You are good &amp; knowledgeable of how to sell &amp; service Your ATM Portfolio Accounts!!!   BUT</a:t>
            </a:r>
          </a:p>
          <a:p>
            <a:r>
              <a:rPr lang="en-US" sz="4000" dirty="0"/>
              <a:t>Do You realize the substantial business, financial &amp; legal repercussions &amp; risks in not                        effectively managing Your Contracts? </a:t>
            </a:r>
          </a:p>
          <a:p>
            <a:endParaRPr lang="en-US" dirty="0"/>
          </a:p>
        </p:txBody>
      </p:sp>
    </p:spTree>
    <p:extLst>
      <p:ext uri="{BB962C8B-B14F-4D97-AF65-F5344CB8AC3E}">
        <p14:creationId xmlns:p14="http://schemas.microsoft.com/office/powerpoint/2010/main" val="42597580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INEFFECTIVE MANAGEMENT</a:t>
            </a:r>
          </a:p>
        </p:txBody>
      </p:sp>
      <p:sp>
        <p:nvSpPr>
          <p:cNvPr id="3" name="Content Placeholder 2"/>
          <p:cNvSpPr>
            <a:spLocks noGrp="1"/>
          </p:cNvSpPr>
          <p:nvPr>
            <p:ph idx="1"/>
          </p:nvPr>
        </p:nvSpPr>
        <p:spPr/>
        <p:txBody>
          <a:bodyPr>
            <a:normAutofit/>
          </a:bodyPr>
          <a:lstStyle/>
          <a:p>
            <a:r>
              <a:rPr lang="en-US" sz="3600" dirty="0"/>
              <a:t>Inefficient Contract Management results in…</a:t>
            </a:r>
          </a:p>
          <a:p>
            <a:r>
              <a:rPr lang="en-US" sz="3600" dirty="0"/>
              <a:t>Missing Key Contract Dates, </a:t>
            </a:r>
          </a:p>
          <a:p>
            <a:r>
              <a:rPr lang="en-US" sz="3600" dirty="0"/>
              <a:t>Waiving Contract Rights</a:t>
            </a:r>
          </a:p>
          <a:p>
            <a:r>
              <a:rPr lang="en-US" sz="3600" dirty="0" smtClean="0"/>
              <a:t>Loss </a:t>
            </a:r>
            <a:r>
              <a:rPr lang="en-US" sz="3600" dirty="0"/>
              <a:t>of Contract Documents</a:t>
            </a:r>
          </a:p>
          <a:p>
            <a:r>
              <a:rPr lang="en-US" sz="3600" dirty="0"/>
              <a:t>Increase costs to research terms &amp; recover documents </a:t>
            </a:r>
          </a:p>
        </p:txBody>
      </p:sp>
    </p:spTree>
    <p:extLst>
      <p:ext uri="{BB962C8B-B14F-4D97-AF65-F5344CB8AC3E}">
        <p14:creationId xmlns:p14="http://schemas.microsoft.com/office/powerpoint/2010/main" val="18431109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Continue Overview</a:t>
            </a:r>
          </a:p>
        </p:txBody>
      </p:sp>
      <p:sp>
        <p:nvSpPr>
          <p:cNvPr id="3" name="Content Placeholder 2"/>
          <p:cNvSpPr>
            <a:spLocks noGrp="1"/>
          </p:cNvSpPr>
          <p:nvPr>
            <p:ph idx="1"/>
          </p:nvPr>
        </p:nvSpPr>
        <p:spPr/>
        <p:txBody>
          <a:bodyPr>
            <a:normAutofit/>
          </a:bodyPr>
          <a:lstStyle/>
          <a:p>
            <a:pPr lvl="1"/>
            <a:r>
              <a:rPr lang="en-US" dirty="0"/>
              <a:t>The 2</a:t>
            </a:r>
            <a:r>
              <a:rPr lang="en-US" baseline="30000" dirty="0"/>
              <a:t>nd</a:t>
            </a:r>
            <a:r>
              <a:rPr lang="en-US" dirty="0"/>
              <a:t> Session will cover developing &amp; tracking</a:t>
            </a:r>
          </a:p>
          <a:p>
            <a:pPr lvl="1"/>
            <a:r>
              <a:rPr lang="en-US" dirty="0"/>
              <a:t>Two ATM Portfolio Financial Reports</a:t>
            </a:r>
          </a:p>
          <a:p>
            <a:pPr lvl="2"/>
            <a:r>
              <a:rPr lang="en-US" sz="2800" dirty="0"/>
              <a:t>Type of Report</a:t>
            </a:r>
          </a:p>
          <a:p>
            <a:pPr lvl="2"/>
            <a:r>
              <a:rPr lang="en-US" sz="2800" dirty="0"/>
              <a:t>Relevance</a:t>
            </a:r>
          </a:p>
          <a:p>
            <a:pPr lvl="2"/>
            <a:r>
              <a:rPr lang="en-US" sz="2800" dirty="0"/>
              <a:t>Benefit</a:t>
            </a:r>
          </a:p>
          <a:p>
            <a:pPr lvl="2"/>
            <a:r>
              <a:rPr lang="en-US" sz="2800" dirty="0"/>
              <a:t>Establishing</a:t>
            </a:r>
          </a:p>
          <a:p>
            <a:pPr lvl="2"/>
            <a:r>
              <a:rPr lang="en-US" sz="2800" dirty="0"/>
              <a:t>Managing Your Portfolio</a:t>
            </a:r>
          </a:p>
        </p:txBody>
      </p:sp>
    </p:spTree>
    <p:extLst>
      <p:ext uri="{BB962C8B-B14F-4D97-AF65-F5344CB8AC3E}">
        <p14:creationId xmlns:p14="http://schemas.microsoft.com/office/powerpoint/2010/main" val="378194073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EFFECTIVE MANAGMENT</a:t>
            </a:r>
          </a:p>
        </p:txBody>
      </p:sp>
      <p:sp>
        <p:nvSpPr>
          <p:cNvPr id="3" name="Content Placeholder 2"/>
          <p:cNvSpPr>
            <a:spLocks noGrp="1"/>
          </p:cNvSpPr>
          <p:nvPr>
            <p:ph idx="1"/>
          </p:nvPr>
        </p:nvSpPr>
        <p:spPr/>
        <p:txBody>
          <a:bodyPr/>
          <a:lstStyle/>
          <a:p>
            <a:pPr algn="ctr"/>
            <a:r>
              <a:rPr lang="en-US" sz="4000" dirty="0"/>
              <a:t>The MORE KNOWELEDGEABLE YOU ARE ABOUT ALL OF YOUR CONTRACT TERMS THROUGH CONTRACT DATA MANAGEMENT, THE MORE VALUABLE YOUR BUSINESS CAN BECOME!!!</a:t>
            </a:r>
          </a:p>
        </p:txBody>
      </p:sp>
    </p:spTree>
    <p:extLst>
      <p:ext uri="{BB962C8B-B14F-4D97-AF65-F5344CB8AC3E}">
        <p14:creationId xmlns:p14="http://schemas.microsoft.com/office/powerpoint/2010/main" val="19299075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sp>
        <p:nvSpPr>
          <p:cNvPr id="3" name="Content Placeholder 2"/>
          <p:cNvSpPr>
            <a:spLocks noGrp="1"/>
          </p:cNvSpPr>
          <p:nvPr>
            <p:ph idx="1"/>
          </p:nvPr>
        </p:nvSpPr>
        <p:spPr>
          <a:xfrm>
            <a:off x="2362200" y="5029200"/>
            <a:ext cx="4648200" cy="1447800"/>
          </a:xfrm>
        </p:spPr>
        <p:txBody>
          <a:bodyPr>
            <a:normAutofit/>
          </a:bodyPr>
          <a:lstStyle/>
          <a:p>
            <a:pPr marL="0" indent="0" algn="ctr">
              <a:buNone/>
            </a:pPr>
            <a:r>
              <a:rPr lang="en-US" sz="4000" b="1" noProof="1"/>
              <a:t>THANK YOU </a:t>
            </a:r>
          </a:p>
        </p:txBody>
      </p:sp>
      <p:sp>
        <p:nvSpPr>
          <p:cNvPr id="4" name="WordArt 4"/>
          <p:cNvSpPr>
            <a:spLocks noChangeArrowheads="1" noChangeShapeType="1" noTextEdit="1"/>
          </p:cNvSpPr>
          <p:nvPr/>
        </p:nvSpPr>
        <p:spPr bwMode="auto">
          <a:xfrm>
            <a:off x="3810000" y="1828800"/>
            <a:ext cx="1322387" cy="2166937"/>
          </a:xfrm>
          <a:prstGeom prst="rect">
            <a:avLst/>
          </a:prstGeom>
        </p:spPr>
        <p:txBody>
          <a:bodyPr wrap="none" fromWordArt="1">
            <a:prstTxWarp prst="textPlain">
              <a:avLst>
                <a:gd name="adj" fmla="val 50000"/>
              </a:avLst>
            </a:prstTxWarp>
          </a:bodyPr>
          <a:lstStyle/>
          <a:p>
            <a:pPr algn="ctr"/>
            <a:r>
              <a:rPr lang="en-US" sz="3600" kern="10" dirty="0">
                <a:ln w="19050">
                  <a:solidFill>
                    <a:srgbClr val="D3D3D3"/>
                  </a:solidFill>
                  <a:round/>
                  <a:headEnd/>
                  <a:tailEnd/>
                </a:ln>
                <a:gradFill rotWithShape="1">
                  <a:gsLst>
                    <a:gs pos="0">
                      <a:srgbClr val="FFFFFF"/>
                    </a:gs>
                    <a:gs pos="100000">
                      <a:srgbClr val="A0A0A0"/>
                    </a:gs>
                  </a:gsLst>
                  <a:lin ang="5400000" scaled="1"/>
                </a:gradFill>
                <a:effectLst>
                  <a:outerShdw dist="63500" dir="2212194" algn="ctr" rotWithShape="0">
                    <a:schemeClr val="tx1">
                      <a:alpha val="50000"/>
                    </a:schemeClr>
                  </a:outerShdw>
                </a:effectLst>
                <a:latin typeface="Arial Black"/>
              </a:rPr>
              <a:t>?</a:t>
            </a:r>
          </a:p>
        </p:txBody>
      </p:sp>
      <p:sp>
        <p:nvSpPr>
          <p:cNvPr id="5" name="WordArt 5"/>
          <p:cNvSpPr>
            <a:spLocks noChangeArrowheads="1" noChangeShapeType="1" noTextEdit="1"/>
          </p:cNvSpPr>
          <p:nvPr/>
        </p:nvSpPr>
        <p:spPr bwMode="auto">
          <a:xfrm>
            <a:off x="3049587" y="2765425"/>
            <a:ext cx="1004888" cy="1647825"/>
          </a:xfrm>
          <a:prstGeom prst="rect">
            <a:avLst/>
          </a:prstGeom>
        </p:spPr>
        <p:txBody>
          <a:bodyPr wrap="none" fromWordArt="1">
            <a:prstTxWarp prst="textPlain">
              <a:avLst>
                <a:gd name="adj" fmla="val 50000"/>
              </a:avLst>
            </a:prstTxWarp>
          </a:bodyPr>
          <a:lstStyle/>
          <a:p>
            <a:pPr algn="ctr"/>
            <a:r>
              <a:rPr lang="en-US" sz="3600" kern="10" dirty="0">
                <a:ln w="19050">
                  <a:solidFill>
                    <a:srgbClr val="D3D3D3"/>
                  </a:solidFill>
                  <a:round/>
                  <a:headEnd/>
                  <a:tailEnd/>
                </a:ln>
                <a:gradFill rotWithShape="1">
                  <a:gsLst>
                    <a:gs pos="0">
                      <a:srgbClr val="FFFFFF"/>
                    </a:gs>
                    <a:gs pos="100000">
                      <a:srgbClr val="D3D3D3"/>
                    </a:gs>
                  </a:gsLst>
                  <a:lin ang="5400000" scaled="1"/>
                </a:gradFill>
                <a:effectLst>
                  <a:outerShdw dist="63500" dir="2212194" algn="ctr" rotWithShape="0">
                    <a:schemeClr val="tx1">
                      <a:alpha val="50000"/>
                    </a:schemeClr>
                  </a:outerShdw>
                </a:effectLst>
                <a:latin typeface="Arial Black"/>
              </a:rPr>
              <a:t>?</a:t>
            </a:r>
          </a:p>
        </p:txBody>
      </p:sp>
      <p:sp>
        <p:nvSpPr>
          <p:cNvPr id="6" name="WordArt 6"/>
          <p:cNvSpPr>
            <a:spLocks noChangeArrowheads="1" noChangeShapeType="1" noTextEdit="1"/>
          </p:cNvSpPr>
          <p:nvPr/>
        </p:nvSpPr>
        <p:spPr bwMode="auto">
          <a:xfrm>
            <a:off x="5181600" y="2185988"/>
            <a:ext cx="1546225" cy="2535237"/>
          </a:xfrm>
          <a:prstGeom prst="rect">
            <a:avLst/>
          </a:prstGeom>
        </p:spPr>
        <p:txBody>
          <a:bodyPr wrap="none" fromWordArt="1">
            <a:prstTxWarp prst="textPlain">
              <a:avLst>
                <a:gd name="adj" fmla="val 50000"/>
              </a:avLst>
            </a:prstTxWarp>
          </a:bodyPr>
          <a:lstStyle/>
          <a:p>
            <a:pPr algn="ctr"/>
            <a:r>
              <a:rPr lang="en-US" sz="3600" kern="10" dirty="0">
                <a:ln w="19050">
                  <a:solidFill>
                    <a:srgbClr val="D3D3D3"/>
                  </a:solidFill>
                  <a:round/>
                  <a:headEnd/>
                  <a:tailEnd/>
                </a:ln>
                <a:gradFill rotWithShape="1">
                  <a:gsLst>
                    <a:gs pos="0">
                      <a:schemeClr val="bg1"/>
                    </a:gs>
                    <a:gs pos="100000">
                      <a:srgbClr val="808080"/>
                    </a:gs>
                  </a:gsLst>
                  <a:lin ang="5400000" scaled="1"/>
                </a:gradFill>
                <a:effectLst>
                  <a:outerShdw dist="63500" dir="2212194" algn="ctr" rotWithShape="0">
                    <a:schemeClr val="tx1">
                      <a:alpha val="50000"/>
                    </a:schemeClr>
                  </a:outerShdw>
                </a:effectLst>
                <a:latin typeface="Arial Black"/>
              </a:rPr>
              <a:t>?</a:t>
            </a:r>
          </a:p>
        </p:txBody>
      </p:sp>
    </p:spTree>
    <p:extLst>
      <p:ext uri="{BB962C8B-B14F-4D97-AF65-F5344CB8AC3E}">
        <p14:creationId xmlns:p14="http://schemas.microsoft.com/office/powerpoint/2010/main" val="298454977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838200"/>
            <a:ext cx="7620000" cy="4289425"/>
          </a:xfrm>
        </p:spPr>
        <p:txBody>
          <a:bodyPr>
            <a:normAutofit/>
          </a:bodyPr>
          <a:lstStyle/>
          <a:p>
            <a:r>
              <a:rPr lang="en-US" dirty="0"/>
              <a:t/>
            </a:r>
            <a:br>
              <a:rPr lang="en-US" dirty="0"/>
            </a:br>
            <a:r>
              <a:rPr lang="en-US" sz="4000" dirty="0"/>
              <a:t>CONTRACT DATA MANAGEMENT </a:t>
            </a:r>
            <a:br>
              <a:rPr lang="en-US" sz="4000" dirty="0"/>
            </a:br>
            <a:r>
              <a:rPr lang="en-US" sz="4000" dirty="0"/>
              <a:t>&amp;</a:t>
            </a:r>
            <a:br>
              <a:rPr lang="en-US" sz="4000" dirty="0"/>
            </a:br>
            <a:r>
              <a:rPr lang="en-US" sz="4000" dirty="0"/>
              <a:t>FINANCIAL DATA REPORTS</a:t>
            </a:r>
            <a:br>
              <a:rPr lang="en-US" sz="4000" dirty="0"/>
            </a:br>
            <a:r>
              <a:rPr lang="en-US" sz="2400" dirty="0"/>
              <a:t>Jack Milford Ford,  JMFord Law Office</a:t>
            </a:r>
            <a:endParaRPr lang="en-US" dirty="0"/>
          </a:p>
        </p:txBody>
      </p:sp>
    </p:spTree>
    <p:extLst>
      <p:ext uri="{BB962C8B-B14F-4D97-AF65-F5344CB8AC3E}">
        <p14:creationId xmlns:p14="http://schemas.microsoft.com/office/powerpoint/2010/main" val="41495051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History - Data Management</a:t>
            </a:r>
          </a:p>
        </p:txBody>
      </p:sp>
      <p:sp>
        <p:nvSpPr>
          <p:cNvPr id="3" name="Content Placeholder 2"/>
          <p:cNvSpPr>
            <a:spLocks noGrp="1"/>
          </p:cNvSpPr>
          <p:nvPr>
            <p:ph idx="1"/>
          </p:nvPr>
        </p:nvSpPr>
        <p:spPr/>
        <p:txBody>
          <a:bodyPr>
            <a:normAutofit/>
          </a:bodyPr>
          <a:lstStyle/>
          <a:p>
            <a:pPr>
              <a:buClr>
                <a:schemeClr val="accent2"/>
              </a:buClr>
            </a:pPr>
            <a:r>
              <a:rPr lang="en-US" sz="2400" noProof="1"/>
              <a:t>My first work with contracts was during my 2</a:t>
            </a:r>
            <a:r>
              <a:rPr lang="en-US" sz="2400" baseline="30000" noProof="1"/>
              <a:t>nd</a:t>
            </a:r>
            <a:r>
              <a:rPr lang="en-US" sz="2400" noProof="1"/>
              <a:t>/3</a:t>
            </a:r>
            <a:r>
              <a:rPr lang="en-US" sz="2400" baseline="30000" noProof="1"/>
              <a:t>rd</a:t>
            </a:r>
            <a:r>
              <a:rPr lang="en-US" sz="2400" noProof="1"/>
              <a:t> Year law school, law clerk for General Counsel NASA Research Center.</a:t>
            </a:r>
          </a:p>
          <a:p>
            <a:pPr>
              <a:buClr>
                <a:schemeClr val="accent2"/>
              </a:buClr>
            </a:pPr>
            <a:r>
              <a:rPr lang="en-US" sz="2400" noProof="1"/>
              <a:t>Contracts were contained in PAPER FORMAT.</a:t>
            </a:r>
          </a:p>
          <a:p>
            <a:pPr>
              <a:buClr>
                <a:schemeClr val="accent2"/>
              </a:buClr>
            </a:pPr>
            <a:r>
              <a:rPr lang="en-US" sz="2400" noProof="1"/>
              <a:t>NO computers, NO software, everything was typed or written or forms to be filled in…ALL IN PAPER FORMAT.</a:t>
            </a:r>
          </a:p>
          <a:p>
            <a:pPr>
              <a:buClr>
                <a:schemeClr val="accent2"/>
              </a:buClr>
            </a:pPr>
            <a:r>
              <a:rPr lang="en-US" sz="2400" noProof="1"/>
              <a:t>Paper was placed in manilla folders, FILED in file cabinets.</a:t>
            </a:r>
          </a:p>
          <a:p>
            <a:pPr>
              <a:buClr>
                <a:schemeClr val="accent2"/>
              </a:buClr>
            </a:pPr>
            <a:r>
              <a:rPr lang="en-US" sz="2400" noProof="1"/>
              <a:t>Cabinets were labled &amp; stored in SEPARATE building.</a:t>
            </a:r>
          </a:p>
          <a:p>
            <a:pPr>
              <a:buClr>
                <a:schemeClr val="accent2"/>
              </a:buClr>
            </a:pPr>
            <a:r>
              <a:rPr lang="en-US" sz="2400" noProof="1"/>
              <a:t>Research was laborious &amp; extremely time consuming.</a:t>
            </a:r>
          </a:p>
        </p:txBody>
      </p:sp>
    </p:spTree>
    <p:extLst>
      <p:ext uri="{BB962C8B-B14F-4D97-AF65-F5344CB8AC3E}">
        <p14:creationId xmlns:p14="http://schemas.microsoft.com/office/powerpoint/2010/main" val="18348984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History - Continued - 2</a:t>
            </a:r>
          </a:p>
        </p:txBody>
      </p:sp>
      <p:sp>
        <p:nvSpPr>
          <p:cNvPr id="3" name="Content Placeholder 2"/>
          <p:cNvSpPr>
            <a:spLocks noGrp="1"/>
          </p:cNvSpPr>
          <p:nvPr>
            <p:ph idx="1"/>
          </p:nvPr>
        </p:nvSpPr>
        <p:spPr/>
        <p:txBody>
          <a:bodyPr>
            <a:noAutofit/>
          </a:bodyPr>
          <a:lstStyle/>
          <a:p>
            <a:pPr>
              <a:buClr>
                <a:schemeClr val="accent2"/>
              </a:buClr>
            </a:pPr>
            <a:r>
              <a:rPr lang="en-US" sz="2800" noProof="1"/>
              <a:t>Following law school, I became General Counsel for an insurance company. </a:t>
            </a:r>
          </a:p>
          <a:p>
            <a:pPr>
              <a:buClr>
                <a:schemeClr val="accent2"/>
              </a:buClr>
            </a:pPr>
            <a:r>
              <a:rPr lang="en-US" sz="2800" noProof="1"/>
              <a:t>For every insured, there was at minimum an insurance application, issued policy/contract, &amp; more than likely a rider or two, with ALL such documents set forth in PAPER FORMAT.</a:t>
            </a:r>
          </a:p>
          <a:p>
            <a:pPr>
              <a:buClr>
                <a:schemeClr val="accent2"/>
              </a:buClr>
            </a:pPr>
            <a:r>
              <a:rPr lang="en-US" sz="2800" noProof="1"/>
              <a:t>NO computers, NO software, as everything was hand written or typed in on application forms to be filled in, with form policies then issued with terms specific to the insured, for that type of insurance.</a:t>
            </a:r>
          </a:p>
        </p:txBody>
      </p:sp>
    </p:spTree>
    <p:extLst>
      <p:ext uri="{BB962C8B-B14F-4D97-AF65-F5344CB8AC3E}">
        <p14:creationId xmlns:p14="http://schemas.microsoft.com/office/powerpoint/2010/main" val="19530098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History - Continued - 3</a:t>
            </a:r>
          </a:p>
        </p:txBody>
      </p:sp>
      <p:sp>
        <p:nvSpPr>
          <p:cNvPr id="3" name="Content Placeholder 2"/>
          <p:cNvSpPr>
            <a:spLocks noGrp="1"/>
          </p:cNvSpPr>
          <p:nvPr>
            <p:ph idx="1"/>
          </p:nvPr>
        </p:nvSpPr>
        <p:spPr/>
        <p:txBody>
          <a:bodyPr>
            <a:normAutofit/>
          </a:bodyPr>
          <a:lstStyle/>
          <a:p>
            <a:pPr>
              <a:buClr>
                <a:schemeClr val="accent2"/>
              </a:buClr>
            </a:pPr>
            <a:r>
              <a:rPr lang="en-US" sz="2400" noProof="1"/>
              <a:t>ALL insurance docs were in PAPER FORMAT, FILED in manilla folders, FILED in file cabinets.</a:t>
            </a:r>
          </a:p>
          <a:p>
            <a:pPr>
              <a:buClr>
                <a:schemeClr val="accent2"/>
              </a:buClr>
            </a:pPr>
            <a:r>
              <a:rPr lang="en-US" sz="2400" noProof="1"/>
              <a:t>Cabinets were labled &amp; stored offsite.</a:t>
            </a:r>
          </a:p>
          <a:p>
            <a:pPr>
              <a:buClr>
                <a:schemeClr val="accent2"/>
              </a:buClr>
            </a:pPr>
            <a:r>
              <a:rPr lang="en-US" sz="2400" noProof="1"/>
              <a:t>Research was laborious &amp; extremely time consuming.</a:t>
            </a:r>
          </a:p>
          <a:p>
            <a:pPr>
              <a:buClr>
                <a:schemeClr val="accent2"/>
              </a:buClr>
            </a:pPr>
            <a:r>
              <a:rPr lang="en-US" sz="2400" noProof="1"/>
              <a:t>Typically, department managers (legal departments) created, updated, maintained paper lists, spreadsheets of their respective organization/departments key, critical agreements, with a separate list of key contract terms prepared &amp; kept for such agreements on their lists.</a:t>
            </a:r>
          </a:p>
          <a:p>
            <a:pPr>
              <a:buClr>
                <a:schemeClr val="accent2"/>
              </a:buClr>
            </a:pPr>
            <a:r>
              <a:rPr lang="en-US" sz="2400" noProof="1"/>
              <a:t>NO contract data software, everything was hand written or typed, all in PAPER FORMAT.</a:t>
            </a:r>
          </a:p>
          <a:p>
            <a:pPr>
              <a:buClr>
                <a:schemeClr val="accent2"/>
              </a:buClr>
            </a:pPr>
            <a:endParaRPr lang="en-US" sz="2400" noProof="1"/>
          </a:p>
        </p:txBody>
      </p:sp>
    </p:spTree>
    <p:extLst>
      <p:ext uri="{BB962C8B-B14F-4D97-AF65-F5344CB8AC3E}">
        <p14:creationId xmlns:p14="http://schemas.microsoft.com/office/powerpoint/2010/main" val="792599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History - Continued - 4</a:t>
            </a:r>
          </a:p>
        </p:txBody>
      </p:sp>
      <p:sp>
        <p:nvSpPr>
          <p:cNvPr id="3" name="Content Placeholder 2"/>
          <p:cNvSpPr>
            <a:spLocks noGrp="1"/>
          </p:cNvSpPr>
          <p:nvPr>
            <p:ph idx="1"/>
          </p:nvPr>
        </p:nvSpPr>
        <p:spPr/>
        <p:txBody>
          <a:bodyPr>
            <a:normAutofit fontScale="92500"/>
          </a:bodyPr>
          <a:lstStyle/>
          <a:p>
            <a:pPr>
              <a:buClr>
                <a:schemeClr val="accent2"/>
              </a:buClr>
            </a:pPr>
            <a:r>
              <a:rPr lang="en-US" sz="2400" noProof="1"/>
              <a:t>Eventually large frame computers came into existence, but their primary use was not for storing contract data or data management, but more for financial applications &amp; word processing. </a:t>
            </a:r>
          </a:p>
          <a:p>
            <a:pPr>
              <a:buClr>
                <a:schemeClr val="accent2"/>
              </a:buClr>
            </a:pPr>
            <a:r>
              <a:rPr lang="en-US" sz="2400" noProof="1"/>
              <a:t>During this time frame, most all US industries, companies, (contract) managers, legal departments primarily relied upon PAPER documents being physically stored in metal (some fireproof for important, original documents) &amp;/or wood cabinets.</a:t>
            </a:r>
          </a:p>
          <a:p>
            <a:pPr>
              <a:buClr>
                <a:schemeClr val="accent2"/>
              </a:buClr>
            </a:pPr>
            <a:r>
              <a:rPr lang="en-US" sz="2400" noProof="1"/>
              <a:t>Again, managers/legal departments continued to create, update, maintain paper lists/spreadsheets of their respective organization’s key/critical agreements, with a separate list of key contract terms prepared &amp; kept for such agreements on their list, as there was still NO contract data software</a:t>
            </a:r>
          </a:p>
          <a:p>
            <a:pPr>
              <a:buClr>
                <a:schemeClr val="accent2"/>
              </a:buClr>
            </a:pPr>
            <a:endParaRPr lang="en-US" sz="2400" noProof="1"/>
          </a:p>
        </p:txBody>
      </p:sp>
    </p:spTree>
    <p:extLst>
      <p:ext uri="{BB962C8B-B14F-4D97-AF65-F5344CB8AC3E}">
        <p14:creationId xmlns:p14="http://schemas.microsoft.com/office/powerpoint/2010/main" val="9977409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History - Continued - 5</a:t>
            </a:r>
          </a:p>
        </p:txBody>
      </p:sp>
      <p:sp>
        <p:nvSpPr>
          <p:cNvPr id="3" name="Content Placeholder 2"/>
          <p:cNvSpPr>
            <a:spLocks noGrp="1"/>
          </p:cNvSpPr>
          <p:nvPr>
            <p:ph idx="1"/>
          </p:nvPr>
        </p:nvSpPr>
        <p:spPr/>
        <p:txBody>
          <a:bodyPr>
            <a:normAutofit/>
          </a:bodyPr>
          <a:lstStyle/>
          <a:p>
            <a:pPr>
              <a:buClr>
                <a:schemeClr val="accent2"/>
              </a:buClr>
            </a:pPr>
            <a:r>
              <a:rPr lang="en-US" sz="2400" noProof="1"/>
              <a:t>Unfortunately, contract data management performed in this manner, also led to a litany of mistakes, such as contracts being misfiled, misplaced, incorrectly being re-filed, or lost.</a:t>
            </a:r>
          </a:p>
          <a:p>
            <a:pPr>
              <a:buClr>
                <a:schemeClr val="accent2"/>
              </a:buClr>
            </a:pPr>
            <a:r>
              <a:rPr lang="en-US" sz="2400" noProof="1"/>
              <a:t>Typically most company managers had their “own” style of filing contracts &amp; when mangement personnel left a company, usually their mental based knowledge went out the door with them if their process/procedures were not written down.</a:t>
            </a:r>
          </a:p>
          <a:p>
            <a:pPr>
              <a:buClr>
                <a:schemeClr val="accent2"/>
              </a:buClr>
            </a:pPr>
            <a:r>
              <a:rPr lang="en-US" sz="2400" noProof="1"/>
              <a:t>All of these things led to inefficiencies, excess work, missed dates for renewal, unintended termination of agreements, missed opportunities to re-negotiate key terms, lapse in contract rights or options, audit/report nightmares, etc. </a:t>
            </a:r>
          </a:p>
        </p:txBody>
      </p:sp>
    </p:spTree>
    <p:extLst>
      <p:ext uri="{BB962C8B-B14F-4D97-AF65-F5344CB8AC3E}">
        <p14:creationId xmlns:p14="http://schemas.microsoft.com/office/powerpoint/2010/main" val="3107309423"/>
      </p:ext>
    </p:extLst>
  </p:cSld>
  <p:clrMapOvr>
    <a:masterClrMapping/>
  </p:clrMapOvr>
</p:sld>
</file>

<file path=ppt/theme/theme1.xml><?xml version="1.0" encoding="utf-8"?>
<a:theme xmlns:a="http://schemas.openxmlformats.org/drawingml/2006/main" name="Jack master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Jack master template</Template>
  <TotalTime>12869</TotalTime>
  <Words>1498</Words>
  <Application>Microsoft Office PowerPoint</Application>
  <PresentationFormat>On-screen Show (4:3)</PresentationFormat>
  <Paragraphs>285</Paragraphs>
  <Slides>42</Slides>
  <Notes>3</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42</vt:i4>
      </vt:variant>
    </vt:vector>
  </HeadingPairs>
  <TitlesOfParts>
    <vt:vector size="47" baseType="lpstr">
      <vt:lpstr>Arial</vt:lpstr>
      <vt:lpstr>Arial Black</vt:lpstr>
      <vt:lpstr>Calibri</vt:lpstr>
      <vt:lpstr>Jack master template</vt:lpstr>
      <vt:lpstr>Image</vt:lpstr>
      <vt:lpstr>  CONTRACT DATA MANAGEMENT  &amp; FINANCIAL DATA REPORTS TO MANAGE YOUR BUSINESS ASSETS &amp; EVALUATE PORTFOLIO ASSETS </vt:lpstr>
      <vt:lpstr>  Work Shop will be divided into two sessions.  Contract Data Management  &amp; Financial Data Reports</vt:lpstr>
      <vt:lpstr>Overview</vt:lpstr>
      <vt:lpstr>Continue Overview</vt:lpstr>
      <vt:lpstr>History - Data Management</vt:lpstr>
      <vt:lpstr>History - Continued - 2</vt:lpstr>
      <vt:lpstr>History - Continued - 3</vt:lpstr>
      <vt:lpstr>History - Continued - 4</vt:lpstr>
      <vt:lpstr>History - Continued - 5</vt:lpstr>
      <vt:lpstr>History - Continued - 6</vt:lpstr>
      <vt:lpstr>History - Continued - 7</vt:lpstr>
      <vt:lpstr>ATM Industry </vt:lpstr>
      <vt:lpstr>ATM Industry Continued - 2</vt:lpstr>
      <vt:lpstr>ATM Industry Continued - 3</vt:lpstr>
      <vt:lpstr>ATM Industry Continued - 4</vt:lpstr>
      <vt:lpstr>Contract Data Points</vt:lpstr>
      <vt:lpstr>Data Points Continued - 2</vt:lpstr>
      <vt:lpstr>Data Points Continued - 3</vt:lpstr>
      <vt:lpstr>Data Points Continued - 4</vt:lpstr>
      <vt:lpstr>Data Points Continued - 5</vt:lpstr>
      <vt:lpstr>Data Points Continued - 6</vt:lpstr>
      <vt:lpstr>Data Points Continued - 7</vt:lpstr>
      <vt:lpstr>Data Points Continued - 8</vt:lpstr>
      <vt:lpstr>Data Points Continued - 9</vt:lpstr>
      <vt:lpstr>Data Points Continued - 10</vt:lpstr>
      <vt:lpstr>Data Points Continued - 11</vt:lpstr>
      <vt:lpstr>Data Points Continued - 12</vt:lpstr>
      <vt:lpstr>Contract Management Systems</vt:lpstr>
      <vt:lpstr>Contract Management Systems - 2</vt:lpstr>
      <vt:lpstr>Contract Management Systems - 3</vt:lpstr>
      <vt:lpstr>CMS REPORTS</vt:lpstr>
      <vt:lpstr>Processing &amp; Surcharge Fees</vt:lpstr>
      <vt:lpstr>ATM Status Quick Audit</vt:lpstr>
      <vt:lpstr>Contract Renewal &amp; Termination</vt:lpstr>
      <vt:lpstr>Summary of What To Look For In a CMS</vt:lpstr>
      <vt:lpstr>Summary of What To Look For - 2</vt:lpstr>
      <vt:lpstr>Summary of What To Look For - 3</vt:lpstr>
      <vt:lpstr>Closing</vt:lpstr>
      <vt:lpstr>INEFFECTIVE MANAGEMENT</vt:lpstr>
      <vt:lpstr>EFFECTIVE MANAGMENT</vt:lpstr>
      <vt:lpstr>QUESTIONS</vt:lpstr>
      <vt:lpstr> CONTRACT DATA MANAGEMENT  &amp; FINANCIAL DATA REPORTS Jack Milford Ford,  JMFord Law Office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Sticker Shock</dc:title>
  <dc:creator>Tongboy</dc:creator>
  <cp:lastModifiedBy>Jack Ford</cp:lastModifiedBy>
  <cp:revision>198</cp:revision>
  <dcterms:created xsi:type="dcterms:W3CDTF">2011-06-14T02:23:25Z</dcterms:created>
  <dcterms:modified xsi:type="dcterms:W3CDTF">2017-02-09T05:05:51Z</dcterms:modified>
</cp:coreProperties>
</file>